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7" r:id="rId2"/>
    <p:sldId id="258" r:id="rId3"/>
    <p:sldId id="259" r:id="rId4"/>
    <p:sldId id="260" r:id="rId5"/>
    <p:sldId id="261" r:id="rId6"/>
    <p:sldId id="262" r:id="rId7"/>
    <p:sldId id="287" r:id="rId8"/>
    <p:sldId id="263" r:id="rId9"/>
    <p:sldId id="264" r:id="rId10"/>
    <p:sldId id="265" r:id="rId11"/>
    <p:sldId id="268" r:id="rId12"/>
    <p:sldId id="288" r:id="rId13"/>
    <p:sldId id="270" r:id="rId14"/>
    <p:sldId id="289" r:id="rId15"/>
    <p:sldId id="290" r:id="rId16"/>
    <p:sldId id="291" r:id="rId17"/>
    <p:sldId id="272" r:id="rId18"/>
    <p:sldId id="273" r:id="rId19"/>
    <p:sldId id="274" r:id="rId20"/>
    <p:sldId id="292" r:id="rId21"/>
    <p:sldId id="276" r:id="rId22"/>
    <p:sldId id="275" r:id="rId23"/>
    <p:sldId id="277" r:id="rId24"/>
    <p:sldId id="278" r:id="rId25"/>
    <p:sldId id="279" r:id="rId26"/>
    <p:sldId id="280" r:id="rId27"/>
    <p:sldId id="281" r:id="rId28"/>
    <p:sldId id="282" r:id="rId29"/>
    <p:sldId id="267" r:id="rId30"/>
    <p:sldId id="283" r:id="rId31"/>
    <p:sldId id="293" r:id="rId32"/>
    <p:sldId id="294" r:id="rId33"/>
    <p:sldId id="284" r:id="rId34"/>
    <p:sldId id="285" r:id="rId35"/>
    <p:sldId id="266" r:id="rId3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CF56"/>
    <a:srgbClr val="10327C"/>
    <a:srgbClr val="A6A6A6"/>
    <a:srgbClr val="FFFFFF"/>
    <a:srgbClr val="000000"/>
    <a:srgbClr val="0F193C"/>
    <a:srgbClr val="FF9900"/>
    <a:srgbClr val="3897B3"/>
    <a:srgbClr val="0040C0"/>
    <a:srgbClr val="CC66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深色样式 2 - 强调 5/强调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91" autoAdjust="0"/>
    <p:restoredTop sz="94503" autoAdjust="0"/>
  </p:normalViewPr>
  <p:slideViewPr>
    <p:cSldViewPr>
      <p:cViewPr>
        <p:scale>
          <a:sx n="90" d="100"/>
          <a:sy n="90" d="100"/>
        </p:scale>
        <p:origin x="-2682" y="-4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4AE9AD-40E0-4B46-B494-B2FE21EE033D}" type="datetimeFigureOut">
              <a:rPr lang="zh-CN" altLang="en-US" smtClean="0"/>
              <a:t>2018/9/20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7B995B-0F8E-483D-BA78-BDE9979F2ED0}" type="slidenum">
              <a:rPr lang="zh-CN" altLang="en-US" smtClean="0"/>
              <a:t>‹#›</a:t>
            </a:fld>
            <a:endParaRPr lang="zh-CN" altLang="en-US"/>
          </a:p>
        </p:txBody>
      </p:sp>
    </p:spTree>
    <p:extLst>
      <p:ext uri="{BB962C8B-B14F-4D97-AF65-F5344CB8AC3E}">
        <p14:creationId xmlns:p14="http://schemas.microsoft.com/office/powerpoint/2010/main" val="1006081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7B995B-0F8E-483D-BA78-BDE9979F2ED0}" type="slidenum">
              <a:rPr lang="zh-CN" altLang="en-US" smtClean="0"/>
              <a:t>35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383B6C1-39D1-411D-9452-EB793ACBF1E2}" type="datetimeFigureOut">
              <a:rPr lang="zh-CN" altLang="en-US" smtClean="0"/>
              <a:t>2018/9/20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1EDEAC-6F13-477E-893E-2B288EAE25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383B6C1-39D1-411D-9452-EB793ACBF1E2}" type="datetimeFigureOut">
              <a:rPr lang="zh-CN" altLang="en-US" smtClean="0"/>
              <a:t>2018/9/20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1EDEAC-6F13-477E-893E-2B288EAE25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383B6C1-39D1-411D-9452-EB793ACBF1E2}" type="datetimeFigureOut">
              <a:rPr lang="zh-CN" altLang="en-US" smtClean="0"/>
              <a:t>2018/9/20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1EDEAC-6F13-477E-893E-2B288EAE25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383B6C1-39D1-411D-9452-EB793ACBF1E2}" type="datetimeFigureOut">
              <a:rPr lang="zh-CN" altLang="en-US" smtClean="0"/>
              <a:t>2018/9/20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1EDEAC-6F13-477E-893E-2B288EAE25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383B6C1-39D1-411D-9452-EB793ACBF1E2}" type="datetimeFigureOut">
              <a:rPr lang="zh-CN" altLang="en-US" smtClean="0"/>
              <a:t>2018/9/20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91EDEAC-6F13-477E-893E-2B288EAE25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383B6C1-39D1-411D-9452-EB793ACBF1E2}" type="datetimeFigureOut">
              <a:rPr lang="zh-CN" altLang="en-US" smtClean="0"/>
              <a:t>2018/9/20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91EDEAC-6F13-477E-893E-2B288EAE25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383B6C1-39D1-411D-9452-EB793ACBF1E2}" type="datetimeFigureOut">
              <a:rPr lang="zh-CN" altLang="en-US" smtClean="0"/>
              <a:t>2018/9/20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91EDEAC-6F13-477E-893E-2B288EAE25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383B6C1-39D1-411D-9452-EB793ACBF1E2}" type="datetimeFigureOut">
              <a:rPr lang="zh-CN" altLang="en-US" smtClean="0"/>
              <a:t>2018/9/20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1EDEAC-6F13-477E-893E-2B288EAE25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383B6C1-39D1-411D-9452-EB793ACBF1E2}" type="datetimeFigureOut">
              <a:rPr lang="zh-CN" altLang="en-US" smtClean="0"/>
              <a:t>2018/9/20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1EDEAC-6F13-477E-893E-2B288EAE25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383B6C1-39D1-411D-9452-EB793ACBF1E2}" type="datetimeFigureOut">
              <a:rPr lang="zh-CN" altLang="en-US" smtClean="0"/>
              <a:t>2018/9/20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1EDEAC-6F13-477E-893E-2B288EAE25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383B6C1-39D1-411D-9452-EB793ACBF1E2}" type="datetimeFigureOut">
              <a:rPr lang="zh-CN" altLang="en-US" smtClean="0"/>
              <a:t>2018/9/20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1EDEAC-6F13-477E-893E-2B288EAE25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F193C"/>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83B6C1-39D1-411D-9452-EB793ACBF1E2}" type="datetimeFigureOut">
              <a:rPr lang="zh-CN" altLang="en-US" smtClean="0"/>
              <a:t>2018/9/20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EDEAC-6F13-477E-893E-2B288EAE25F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jpeg"/></Relationships>
</file>

<file path=ppt/slides/_rels/slide28.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9.jpeg"/><Relationship Id="rId7" Type="http://schemas.microsoft.com/office/2007/relationships/hdphoto" Target="../media/hdphoto4.wdp"/><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1.jpeg"/><Relationship Id="rId5" Type="http://schemas.microsoft.com/office/2007/relationships/hdphoto" Target="../media/hdphoto3.wdp"/><Relationship Id="rId4" Type="http://schemas.openxmlformats.org/officeDocument/2006/relationships/image" Target="../media/image60.jpeg"/></Relationships>
</file>

<file path=ppt/slides/_rels/slide2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3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blip>
          <a:srcRect/>
          <a:stretch>
            <a:fillRect l="-6000" r="-6000"/>
          </a:stretch>
        </a:blipFill>
        <a:effectLst/>
      </p:bgPr>
    </p:bg>
    <p:spTree>
      <p:nvGrpSpPr>
        <p:cNvPr id="1" name=""/>
        <p:cNvGrpSpPr/>
        <p:nvPr/>
      </p:nvGrpSpPr>
      <p:grpSpPr>
        <a:xfrm>
          <a:off x="0" y="0"/>
          <a:ext cx="0" cy="0"/>
          <a:chOff x="0" y="0"/>
          <a:chExt cx="0" cy="0"/>
        </a:xfrm>
      </p:grpSpPr>
      <p:sp>
        <p:nvSpPr>
          <p:cNvPr id="11" name="TextBox 10"/>
          <p:cNvSpPr txBox="1"/>
          <p:nvPr/>
        </p:nvSpPr>
        <p:spPr>
          <a:xfrm>
            <a:off x="137423" y="3834914"/>
            <a:ext cx="3867257" cy="1754326"/>
          </a:xfrm>
          <a:prstGeom prst="rect">
            <a:avLst/>
          </a:prstGeom>
          <a:noFill/>
        </p:spPr>
        <p:txBody>
          <a:bodyPr wrap="square" rtlCol="0">
            <a:spAutoFit/>
          </a:bodyPr>
          <a:lstStyle/>
          <a:p>
            <a:pPr algn="ctr">
              <a:lnSpc>
                <a:spcPct val="150000"/>
              </a:lnSpc>
            </a:pPr>
            <a:r>
              <a:rPr lang="zh-CN" altLang="en-US" sz="2400" b="1" dirty="0" smtClean="0">
                <a:solidFill>
                  <a:srgbClr val="F7CF56"/>
                </a:solidFill>
                <a:latin typeface="华文中宋" panose="02010600040101010101" pitchFamily="2" charset="-122"/>
                <a:ea typeface="华文中宋" panose="02010600040101010101" pitchFamily="2" charset="-122"/>
              </a:rPr>
              <a:t>国家优质工程（鲁班奖）</a:t>
            </a:r>
            <a:r>
              <a:rPr lang="en-US" altLang="zh-CN" sz="2400" b="1" dirty="0" smtClean="0">
                <a:solidFill>
                  <a:srgbClr val="F7CF56"/>
                </a:solidFill>
                <a:latin typeface="华文中宋" panose="02010600040101010101" pitchFamily="2" charset="-122"/>
                <a:ea typeface="华文中宋" panose="02010600040101010101" pitchFamily="2" charset="-122"/>
              </a:rPr>
              <a:t>—</a:t>
            </a:r>
            <a:r>
              <a:rPr lang="zh-CN" altLang="zh-CN" sz="2400" b="1" dirty="0" smtClean="0">
                <a:solidFill>
                  <a:srgbClr val="F7CF56"/>
                </a:solidFill>
                <a:latin typeface="华文中宋" panose="02010600040101010101" pitchFamily="2" charset="-122"/>
                <a:ea typeface="华文中宋" panose="02010600040101010101" pitchFamily="2" charset="-122"/>
              </a:rPr>
              <a:t>南</a:t>
            </a:r>
            <a:r>
              <a:rPr lang="zh-CN" altLang="zh-CN" sz="2400" b="1" dirty="0">
                <a:solidFill>
                  <a:srgbClr val="F7CF56"/>
                </a:solidFill>
                <a:latin typeface="华文中宋" panose="02010600040101010101" pitchFamily="2" charset="-122"/>
                <a:ea typeface="华文中宋" panose="02010600040101010101" pitchFamily="2" charset="-122"/>
              </a:rPr>
              <a:t>湖</a:t>
            </a:r>
            <a:r>
              <a:rPr lang="zh-CN" altLang="zh-CN" sz="2400" b="1" dirty="0" smtClean="0">
                <a:solidFill>
                  <a:srgbClr val="F7CF56"/>
                </a:solidFill>
                <a:latin typeface="华文中宋" panose="02010600040101010101" pitchFamily="2" charset="-122"/>
                <a:ea typeface="华文中宋" panose="02010600040101010101" pitchFamily="2" charset="-122"/>
              </a:rPr>
              <a:t>名都广场工程</a:t>
            </a:r>
            <a:r>
              <a:rPr lang="en-US" altLang="zh-CN" sz="2400" b="1" dirty="0">
                <a:solidFill>
                  <a:srgbClr val="F7CF56"/>
                </a:solidFill>
                <a:latin typeface="华文中宋" panose="02010600040101010101" pitchFamily="2" charset="-122"/>
                <a:ea typeface="华文中宋" panose="02010600040101010101" pitchFamily="2" charset="-122"/>
              </a:rPr>
              <a:t>A</a:t>
            </a:r>
            <a:r>
              <a:rPr lang="zh-CN" altLang="zh-CN" sz="2400" b="1" dirty="0" smtClean="0">
                <a:solidFill>
                  <a:srgbClr val="F7CF56"/>
                </a:solidFill>
                <a:latin typeface="华文中宋" panose="02010600040101010101" pitchFamily="2" charset="-122"/>
                <a:ea typeface="华文中宋" panose="02010600040101010101" pitchFamily="2" charset="-122"/>
              </a:rPr>
              <a:t>座</a:t>
            </a:r>
            <a:endParaRPr lang="en-US" altLang="zh-CN" sz="2400" b="1" dirty="0" smtClean="0">
              <a:solidFill>
                <a:srgbClr val="F7CF56"/>
              </a:solidFill>
              <a:latin typeface="华文中宋" panose="02010600040101010101" pitchFamily="2" charset="-122"/>
              <a:ea typeface="华文中宋" panose="02010600040101010101" pitchFamily="2" charset="-122"/>
            </a:endParaRPr>
          </a:p>
          <a:p>
            <a:pPr algn="ctr">
              <a:lnSpc>
                <a:spcPct val="150000"/>
              </a:lnSpc>
            </a:pPr>
            <a:r>
              <a:rPr lang="zh-CN" altLang="zh-CN" sz="2400" b="1" dirty="0" smtClean="0">
                <a:solidFill>
                  <a:srgbClr val="F7CF56"/>
                </a:solidFill>
                <a:latin typeface="华文中宋" panose="02010600040101010101" pitchFamily="2" charset="-122"/>
                <a:ea typeface="华文中宋" panose="02010600040101010101" pitchFamily="2" charset="-122"/>
              </a:rPr>
              <a:t>监理工作汇报</a:t>
            </a:r>
            <a:endParaRPr lang="zh-CN" altLang="en-US" sz="2400" dirty="0">
              <a:solidFill>
                <a:srgbClr val="F7CF56"/>
              </a:solidFill>
              <a:latin typeface="华文中宋" panose="02010600040101010101" pitchFamily="2" charset="-122"/>
              <a:ea typeface="华文中宋" panose="02010600040101010101" pitchFamily="2" charset="-122"/>
            </a:endParaRPr>
          </a:p>
        </p:txBody>
      </p:sp>
      <p:grpSp>
        <p:nvGrpSpPr>
          <p:cNvPr id="16" name="组合 15"/>
          <p:cNvGrpSpPr/>
          <p:nvPr/>
        </p:nvGrpSpPr>
        <p:grpSpPr>
          <a:xfrm>
            <a:off x="137423" y="5514832"/>
            <a:ext cx="4146545" cy="186192"/>
            <a:chOff x="0" y="5202197"/>
            <a:chExt cx="4409980" cy="198021"/>
          </a:xfrm>
        </p:grpSpPr>
        <p:cxnSp>
          <p:nvCxnSpPr>
            <p:cNvPr id="13" name="直接连接符 12"/>
            <p:cNvCxnSpPr/>
            <p:nvPr/>
          </p:nvCxnSpPr>
          <p:spPr>
            <a:xfrm>
              <a:off x="193626" y="5301208"/>
              <a:ext cx="4018334"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0"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7"/>
          <p:cNvSpPr txBox="1"/>
          <p:nvPr/>
        </p:nvSpPr>
        <p:spPr>
          <a:xfrm>
            <a:off x="253494" y="5674022"/>
            <a:ext cx="3647152" cy="1062407"/>
          </a:xfrm>
          <a:prstGeom prst="rect">
            <a:avLst/>
          </a:prstGeom>
          <a:noFill/>
        </p:spPr>
        <p:txBody>
          <a:bodyPr wrap="none" rtlCol="0">
            <a:spAutoFit/>
          </a:bodyPr>
          <a:lstStyle/>
          <a:p>
            <a:pPr algn="ctr">
              <a:lnSpc>
                <a:spcPct val="120000"/>
              </a:lnSpc>
            </a:pPr>
            <a:r>
              <a:rPr lang="zh-CN" altLang="en-US" dirty="0">
                <a:solidFill>
                  <a:srgbClr val="F7CF56"/>
                </a:solidFill>
                <a:latin typeface="方正粗倩简体" panose="03000509000000000000" pitchFamily="65" charset="-122"/>
                <a:ea typeface="方正粗倩简体" panose="03000509000000000000" pitchFamily="65" charset="-122"/>
              </a:rPr>
              <a:t>中国轻工业</a:t>
            </a:r>
            <a:r>
              <a:rPr lang="zh-CN" altLang="en-US" dirty="0" smtClean="0">
                <a:solidFill>
                  <a:srgbClr val="F7CF56"/>
                </a:solidFill>
                <a:latin typeface="方正粗倩简体" panose="03000509000000000000" pitchFamily="65" charset="-122"/>
                <a:ea typeface="方正粗倩简体" panose="03000509000000000000" pitchFamily="65" charset="-122"/>
              </a:rPr>
              <a:t>南宁设计工程有限公司</a:t>
            </a:r>
            <a:endParaRPr lang="en-US" altLang="zh-CN" dirty="0" smtClean="0">
              <a:solidFill>
                <a:srgbClr val="F7CF56"/>
              </a:solidFill>
              <a:latin typeface="方正粗倩简体" panose="03000509000000000000" pitchFamily="65" charset="-122"/>
              <a:ea typeface="方正粗倩简体" panose="03000509000000000000" pitchFamily="65" charset="-122"/>
            </a:endParaRPr>
          </a:p>
          <a:p>
            <a:pPr algn="ctr">
              <a:lnSpc>
                <a:spcPct val="120000"/>
              </a:lnSpc>
            </a:pPr>
            <a:r>
              <a:rPr lang="zh-CN" altLang="en-US" dirty="0" smtClean="0">
                <a:solidFill>
                  <a:srgbClr val="F7CF56"/>
                </a:solidFill>
                <a:latin typeface="方正粗倩简体" panose="03000509000000000000" pitchFamily="65" charset="-122"/>
                <a:ea typeface="方正粗倩简体" panose="03000509000000000000" pitchFamily="65" charset="-122"/>
              </a:rPr>
              <a:t>监理部</a:t>
            </a:r>
            <a:endParaRPr lang="en-US" altLang="zh-CN" dirty="0" smtClean="0">
              <a:solidFill>
                <a:srgbClr val="F7CF56"/>
              </a:solidFill>
              <a:latin typeface="方正粗倩简体" panose="03000509000000000000" pitchFamily="65" charset="-122"/>
              <a:ea typeface="方正粗倩简体" panose="03000509000000000000" pitchFamily="65" charset="-122"/>
            </a:endParaRPr>
          </a:p>
          <a:p>
            <a:pPr algn="ctr">
              <a:lnSpc>
                <a:spcPct val="120000"/>
              </a:lnSpc>
            </a:pPr>
            <a:r>
              <a:rPr lang="en-US" altLang="zh-CN" dirty="0" smtClean="0">
                <a:solidFill>
                  <a:srgbClr val="F7CF56"/>
                </a:solidFill>
                <a:latin typeface="方正粗倩简体" panose="03000509000000000000" pitchFamily="65" charset="-122"/>
                <a:ea typeface="方正粗倩简体" panose="03000509000000000000" pitchFamily="65" charset="-122"/>
              </a:rPr>
              <a:t>2018</a:t>
            </a:r>
            <a:r>
              <a:rPr lang="zh-CN" altLang="en-US" dirty="0" smtClean="0">
                <a:solidFill>
                  <a:srgbClr val="F7CF56"/>
                </a:solidFill>
                <a:latin typeface="方正粗倩简体" panose="03000509000000000000" pitchFamily="65" charset="-122"/>
                <a:ea typeface="方正粗倩简体" panose="03000509000000000000" pitchFamily="65" charset="-122"/>
              </a:rPr>
              <a:t>年</a:t>
            </a:r>
            <a:r>
              <a:rPr lang="en-US" altLang="zh-CN" dirty="0" smtClean="0">
                <a:solidFill>
                  <a:srgbClr val="F7CF56"/>
                </a:solidFill>
                <a:latin typeface="方正粗倩简体" panose="03000509000000000000" pitchFamily="65" charset="-122"/>
                <a:ea typeface="方正粗倩简体" panose="03000509000000000000" pitchFamily="65" charset="-122"/>
              </a:rPr>
              <a:t>9</a:t>
            </a:r>
            <a:r>
              <a:rPr lang="zh-CN" altLang="en-US" dirty="0" smtClean="0">
                <a:solidFill>
                  <a:srgbClr val="F7CF56"/>
                </a:solidFill>
                <a:latin typeface="方正粗倩简体" panose="03000509000000000000" pitchFamily="65" charset="-122"/>
                <a:ea typeface="方正粗倩简体" panose="03000509000000000000" pitchFamily="65" charset="-122"/>
              </a:rPr>
              <a:t>月</a:t>
            </a:r>
            <a:endParaRPr lang="zh-CN" altLang="en-US" dirty="0">
              <a:solidFill>
                <a:srgbClr val="F7CF56"/>
              </a:solidFill>
              <a:latin typeface="方正粗倩简体" panose="03000509000000000000" pitchFamily="65" charset="-122"/>
              <a:ea typeface="方正粗倩简体" panose="03000509000000000000" pitchFamily="65" charset="-122"/>
            </a:endParaRPr>
          </a:p>
        </p:txBody>
      </p:sp>
      <p:cxnSp>
        <p:nvCxnSpPr>
          <p:cNvPr id="63" name="直接连接符 62"/>
          <p:cNvCxnSpPr/>
          <p:nvPr/>
        </p:nvCxnSpPr>
        <p:spPr>
          <a:xfrm flipH="1" flipV="1">
            <a:off x="-26193" y="44624"/>
            <a:ext cx="6758433" cy="6813376"/>
          </a:xfrm>
          <a:prstGeom prst="line">
            <a:avLst/>
          </a:prstGeom>
          <a:ln w="120650">
            <a:solidFill>
              <a:srgbClr val="F7CF56"/>
            </a:solidFill>
            <a:prstDash val="soli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5345185" y="-14436"/>
            <a:ext cx="3798815" cy="3875484"/>
          </a:xfrm>
          <a:prstGeom prst="line">
            <a:avLst/>
          </a:prstGeom>
          <a:ln w="38100">
            <a:solidFill>
              <a:srgbClr val="F7CF56"/>
            </a:solidFill>
            <a:prstDash val="soli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1027" name="Picture 3" descr="F:\9.公司图册\中国轻工业南宁设计工程有限公司\LOGO.png"/>
          <p:cNvPicPr>
            <a:picLocks noChangeAspect="1" noChangeArrowheads="1"/>
          </p:cNvPicPr>
          <p:nvPr/>
        </p:nvPicPr>
        <p:blipFill>
          <a:blip r:embed="rId4" cstate="screen">
            <a:duotone>
              <a:schemeClr val="bg2">
                <a:shade val="45000"/>
                <a:satMod val="135000"/>
              </a:schemeClr>
              <a:prstClr val="white"/>
            </a:duotone>
          </a:blip>
          <a:srcRect/>
          <a:stretch>
            <a:fillRect/>
          </a:stretch>
        </p:blipFill>
        <p:spPr bwMode="auto">
          <a:xfrm>
            <a:off x="6903726" y="44624"/>
            <a:ext cx="2236638" cy="5432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anim calcmode="lin" valueType="num">
                                      <p:cBhvr>
                                        <p:cTn id="8" dur="2000" fill="hold"/>
                                        <p:tgtEl>
                                          <p:spTgt spid="16"/>
                                        </p:tgtEl>
                                        <p:attrNameLst>
                                          <p:attrName>ppt_w</p:attrName>
                                        </p:attrNameLst>
                                      </p:cBhvr>
                                      <p:tavLst>
                                        <p:tav tm="0" fmla="#ppt_w*sin(2.5*pi*$)">
                                          <p:val>
                                            <p:fltVal val="0"/>
                                          </p:val>
                                        </p:tav>
                                        <p:tav tm="100000">
                                          <p:val>
                                            <p:fltVal val="1"/>
                                          </p:val>
                                        </p:tav>
                                      </p:tavLst>
                                    </p:anim>
                                    <p:anim calcmode="lin" valueType="num">
                                      <p:cBhvr>
                                        <p:cTn id="9"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3995936" y="332656"/>
            <a:ext cx="1047113" cy="662361"/>
          </a:xfrm>
          <a:prstGeom prst="rect">
            <a:avLst/>
          </a:prstGeom>
          <a:noFill/>
        </p:spPr>
        <p:txBody>
          <a:bodyPr wrap="square" rtlCol="0">
            <a:spAutoFit/>
          </a:bodyPr>
          <a:lstStyle/>
          <a:p>
            <a:pPr algn="ctr">
              <a:lnSpc>
                <a:spcPct val="150000"/>
              </a:lnSpc>
            </a:pPr>
            <a:r>
              <a:rPr lang="zh-CN" altLang="en-US" sz="2800" b="1" dirty="0" smtClean="0">
                <a:solidFill>
                  <a:srgbClr val="F7CF56"/>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目 录</a:t>
            </a:r>
            <a:endParaRPr lang="zh-CN" altLang="en-US" sz="2800" b="1" dirty="0">
              <a:solidFill>
                <a:srgbClr val="F7CF56"/>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14" name="半闭框 13"/>
          <p:cNvSpPr/>
          <p:nvPr/>
        </p:nvSpPr>
        <p:spPr>
          <a:xfrm>
            <a:off x="2346019" y="1695153"/>
            <a:ext cx="395064" cy="432048"/>
          </a:xfrm>
          <a:prstGeom prst="halfFrame">
            <a:avLst/>
          </a:prstGeom>
          <a:solidFill>
            <a:srgbClr val="F7CF56"/>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剪去单角的矩形 14"/>
          <p:cNvSpPr/>
          <p:nvPr/>
        </p:nvSpPr>
        <p:spPr>
          <a:xfrm flipH="1">
            <a:off x="2615548" y="1695153"/>
            <a:ext cx="3861963" cy="432048"/>
          </a:xfrm>
          <a:prstGeom prst="snip1Rect">
            <a:avLst>
              <a:gd name="adj" fmla="val 50000"/>
            </a:avLst>
          </a:prstGeom>
          <a:solidFill>
            <a:srgbClr val="F7CF5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0" hangingPunct="0"/>
            <a:r>
              <a:rPr lang="zh-CN" altLang="zh-CN" sz="2400" b="1" dirty="0" smtClean="0">
                <a:solidFill>
                  <a:srgbClr val="002060"/>
                </a:solidFill>
                <a:latin typeface="华文中宋" panose="02010600040101010101" pitchFamily="2" charset="-122"/>
                <a:ea typeface="华文中宋" panose="02010600040101010101" pitchFamily="2" charset="-122"/>
              </a:rPr>
              <a:t>工程</a:t>
            </a:r>
            <a:r>
              <a:rPr lang="zh-CN" altLang="en-US" sz="2400" b="1" dirty="0" smtClean="0">
                <a:solidFill>
                  <a:srgbClr val="002060"/>
                </a:solidFill>
                <a:latin typeface="华文中宋" panose="02010600040101010101" pitchFamily="2" charset="-122"/>
                <a:ea typeface="华文中宋" panose="02010600040101010101" pitchFamily="2" charset="-122"/>
              </a:rPr>
              <a:t>概况</a:t>
            </a:r>
            <a:endParaRPr lang="zh-CN" altLang="en-US" sz="2400" b="1" dirty="0">
              <a:solidFill>
                <a:srgbClr val="002060"/>
              </a:solidFill>
              <a:latin typeface="华文中宋" panose="02010600040101010101" pitchFamily="2" charset="-122"/>
              <a:ea typeface="华文中宋" panose="02010600040101010101" pitchFamily="2" charset="-122"/>
            </a:endParaRPr>
          </a:p>
        </p:txBody>
      </p:sp>
      <p:sp>
        <p:nvSpPr>
          <p:cNvPr id="18" name="半闭框 17"/>
          <p:cNvSpPr/>
          <p:nvPr/>
        </p:nvSpPr>
        <p:spPr>
          <a:xfrm>
            <a:off x="2352285" y="2852936"/>
            <a:ext cx="395064" cy="432048"/>
          </a:xfrm>
          <a:prstGeom prst="halfFrame">
            <a:avLst/>
          </a:prstGeom>
          <a:solidFill>
            <a:srgbClr val="F7CF56"/>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剪去单角的矩形 18"/>
          <p:cNvSpPr/>
          <p:nvPr/>
        </p:nvSpPr>
        <p:spPr>
          <a:xfrm flipH="1">
            <a:off x="2621814" y="2852936"/>
            <a:ext cx="3861963" cy="432048"/>
          </a:xfrm>
          <a:prstGeom prst="snip1Rect">
            <a:avLst>
              <a:gd name="adj" fmla="val 50000"/>
            </a:avLst>
          </a:prstGeom>
          <a:solidFill>
            <a:srgbClr val="F7CF5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0" hangingPunct="0"/>
            <a:r>
              <a:rPr lang="zh-CN" altLang="en-US" sz="2400" b="1" dirty="0" smtClean="0">
                <a:solidFill>
                  <a:srgbClr val="002060"/>
                </a:solidFill>
                <a:latin typeface="华文中宋" panose="02010600040101010101" pitchFamily="2" charset="-122"/>
                <a:ea typeface="华文中宋" panose="02010600040101010101" pitchFamily="2" charset="-122"/>
              </a:rPr>
              <a:t>工程创优目标</a:t>
            </a:r>
            <a:endParaRPr lang="zh-CN" altLang="en-US" sz="2400" b="1" dirty="0">
              <a:solidFill>
                <a:srgbClr val="002060"/>
              </a:solidFill>
              <a:latin typeface="华文中宋" panose="02010600040101010101" pitchFamily="2" charset="-122"/>
              <a:ea typeface="华文中宋" panose="02010600040101010101" pitchFamily="2" charset="-122"/>
            </a:endParaRPr>
          </a:p>
        </p:txBody>
      </p:sp>
      <p:sp>
        <p:nvSpPr>
          <p:cNvPr id="20" name="半闭框 19"/>
          <p:cNvSpPr/>
          <p:nvPr/>
        </p:nvSpPr>
        <p:spPr>
          <a:xfrm>
            <a:off x="2339752" y="3429000"/>
            <a:ext cx="395064" cy="432048"/>
          </a:xfrm>
          <a:prstGeom prst="halfFrame">
            <a:avLst/>
          </a:prstGeom>
          <a:solidFill>
            <a:srgbClr val="F7CF56"/>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剪去单角的矩形 20"/>
          <p:cNvSpPr/>
          <p:nvPr/>
        </p:nvSpPr>
        <p:spPr>
          <a:xfrm flipH="1">
            <a:off x="2609281" y="3429000"/>
            <a:ext cx="3861963" cy="432048"/>
          </a:xfrm>
          <a:prstGeom prst="snip1Rect">
            <a:avLst>
              <a:gd name="adj" fmla="val 50000"/>
            </a:avLst>
          </a:prstGeom>
          <a:solidFill>
            <a:srgbClr val="F7CF5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0" hangingPunct="0"/>
            <a:r>
              <a:rPr lang="zh-CN" altLang="en-US" sz="2400" b="1" dirty="0" smtClean="0">
                <a:solidFill>
                  <a:srgbClr val="002060"/>
                </a:solidFill>
                <a:latin typeface="华文中宋" panose="02010600040101010101" pitchFamily="2" charset="-122"/>
                <a:ea typeface="华文中宋" panose="02010600040101010101" pitchFamily="2" charset="-122"/>
              </a:rPr>
              <a:t>监理部组织机构</a:t>
            </a:r>
            <a:endParaRPr lang="zh-CN" altLang="en-US" sz="2400" b="1" dirty="0">
              <a:solidFill>
                <a:srgbClr val="002060"/>
              </a:solidFill>
              <a:latin typeface="华文中宋" panose="02010600040101010101" pitchFamily="2" charset="-122"/>
              <a:ea typeface="华文中宋" panose="02010600040101010101" pitchFamily="2" charset="-122"/>
            </a:endParaRPr>
          </a:p>
        </p:txBody>
      </p:sp>
      <p:sp>
        <p:nvSpPr>
          <p:cNvPr id="22" name="半闭框 21"/>
          <p:cNvSpPr/>
          <p:nvPr/>
        </p:nvSpPr>
        <p:spPr>
          <a:xfrm>
            <a:off x="2346018" y="4005064"/>
            <a:ext cx="395064" cy="432048"/>
          </a:xfrm>
          <a:prstGeom prst="halfFrame">
            <a:avLst/>
          </a:prstGeom>
          <a:solidFill>
            <a:srgbClr val="F7CF56"/>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剪去单角的矩形 22"/>
          <p:cNvSpPr/>
          <p:nvPr/>
        </p:nvSpPr>
        <p:spPr>
          <a:xfrm flipH="1">
            <a:off x="2615547" y="4005064"/>
            <a:ext cx="3861963" cy="432048"/>
          </a:xfrm>
          <a:prstGeom prst="snip1Rect">
            <a:avLst>
              <a:gd name="adj" fmla="val 50000"/>
            </a:avLst>
          </a:prstGeom>
          <a:solidFill>
            <a:srgbClr val="F7CF5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0" hangingPunct="0"/>
            <a:r>
              <a:rPr lang="zh-CN" altLang="en-US" sz="2400" b="1" dirty="0" smtClean="0">
                <a:solidFill>
                  <a:srgbClr val="002060"/>
                </a:solidFill>
                <a:latin typeface="华文中宋" panose="02010600040101010101" pitchFamily="2" charset="-122"/>
                <a:ea typeface="华文中宋" panose="02010600040101010101" pitchFamily="2" charset="-122"/>
              </a:rPr>
              <a:t>监理部工作开展情况</a:t>
            </a:r>
            <a:endParaRPr lang="zh-CN" altLang="en-US" sz="2400" b="1" dirty="0">
              <a:solidFill>
                <a:srgbClr val="002060"/>
              </a:solidFill>
              <a:latin typeface="华文中宋" panose="02010600040101010101" pitchFamily="2" charset="-122"/>
              <a:ea typeface="华文中宋" panose="02010600040101010101" pitchFamily="2" charset="-122"/>
            </a:endParaRPr>
          </a:p>
        </p:txBody>
      </p:sp>
      <p:sp>
        <p:nvSpPr>
          <p:cNvPr id="24" name="半闭框 23"/>
          <p:cNvSpPr/>
          <p:nvPr/>
        </p:nvSpPr>
        <p:spPr>
          <a:xfrm>
            <a:off x="2352285" y="4581128"/>
            <a:ext cx="395064" cy="432048"/>
          </a:xfrm>
          <a:prstGeom prst="halfFrame">
            <a:avLst/>
          </a:prstGeom>
          <a:solidFill>
            <a:srgbClr val="F7CF56"/>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剪去单角的矩形 24"/>
          <p:cNvSpPr/>
          <p:nvPr/>
        </p:nvSpPr>
        <p:spPr>
          <a:xfrm flipH="1">
            <a:off x="2621814" y="4581128"/>
            <a:ext cx="3861963" cy="432048"/>
          </a:xfrm>
          <a:prstGeom prst="snip1Rect">
            <a:avLst>
              <a:gd name="adj" fmla="val 50000"/>
            </a:avLst>
          </a:prstGeom>
          <a:solidFill>
            <a:srgbClr val="F7CF5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0" hangingPunct="0"/>
            <a:r>
              <a:rPr lang="zh-CN" altLang="en-US" sz="2400" b="1" dirty="0" smtClean="0">
                <a:solidFill>
                  <a:srgbClr val="002060"/>
                </a:solidFill>
                <a:latin typeface="华文中宋" panose="02010600040101010101" pitchFamily="2" charset="-122"/>
                <a:ea typeface="华文中宋" panose="02010600040101010101" pitchFamily="2" charset="-122"/>
              </a:rPr>
              <a:t>结束语</a:t>
            </a:r>
            <a:endParaRPr lang="zh-CN" altLang="en-US" sz="2400" b="1" dirty="0">
              <a:solidFill>
                <a:srgbClr val="002060"/>
              </a:solidFill>
              <a:latin typeface="华文中宋" panose="02010600040101010101" pitchFamily="2" charset="-122"/>
              <a:ea typeface="华文中宋" panose="02010600040101010101" pitchFamily="2" charset="-122"/>
            </a:endParaRPr>
          </a:p>
        </p:txBody>
      </p:sp>
      <p:sp>
        <p:nvSpPr>
          <p:cNvPr id="17" name="半闭框 16"/>
          <p:cNvSpPr/>
          <p:nvPr/>
        </p:nvSpPr>
        <p:spPr>
          <a:xfrm>
            <a:off x="2339752" y="2276872"/>
            <a:ext cx="395064" cy="432048"/>
          </a:xfrm>
          <a:prstGeom prst="halfFrame">
            <a:avLst/>
          </a:prstGeom>
          <a:solidFill>
            <a:srgbClr val="F7CF56"/>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剪去单角的矩形 25"/>
          <p:cNvSpPr/>
          <p:nvPr/>
        </p:nvSpPr>
        <p:spPr>
          <a:xfrm flipH="1">
            <a:off x="2609281" y="2276872"/>
            <a:ext cx="3861963" cy="432048"/>
          </a:xfrm>
          <a:prstGeom prst="snip1Rect">
            <a:avLst>
              <a:gd name="adj" fmla="val 50000"/>
            </a:avLst>
          </a:prstGeom>
          <a:solidFill>
            <a:srgbClr val="F7CF5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0" hangingPunct="0"/>
            <a:r>
              <a:rPr lang="zh-CN" altLang="en-US" sz="2400" b="1" dirty="0" smtClean="0">
                <a:solidFill>
                  <a:srgbClr val="002060"/>
                </a:solidFill>
                <a:latin typeface="华文中宋" panose="02010600040101010101" pitchFamily="2" charset="-122"/>
                <a:ea typeface="华文中宋" panose="02010600040101010101" pitchFamily="2" charset="-122"/>
              </a:rPr>
              <a:t>工程特点、重点难点</a:t>
            </a:r>
            <a:endParaRPr lang="zh-CN" altLang="en-US" sz="2400" b="1" dirty="0">
              <a:solidFill>
                <a:srgbClr val="002060"/>
              </a:solidFill>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right)">
                                      <p:cBhvr>
                                        <p:cTn id="19" dur="500"/>
                                        <p:tgtEl>
                                          <p:spTgt spid="2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right)">
                                      <p:cBhvr>
                                        <p:cTn id="27" dur="500"/>
                                        <p:tgtEl>
                                          <p:spTgt spid="1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par>
                          <p:cTn id="31" fill="hold">
                            <p:stCondLst>
                              <p:cond delay="3000"/>
                            </p:stCondLst>
                            <p:childTnLst>
                              <p:par>
                                <p:cTn id="32" presetID="22" presetClass="entr" presetSubtype="2"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right)">
                                      <p:cBhvr>
                                        <p:cTn id="34" dur="500"/>
                                        <p:tgtEl>
                                          <p:spTgt spid="21"/>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left)">
                                      <p:cBhvr>
                                        <p:cTn id="38" dur="500"/>
                                        <p:tgtEl>
                                          <p:spTgt spid="22"/>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right)">
                                      <p:cBhvr>
                                        <p:cTn id="42" dur="500"/>
                                        <p:tgtEl>
                                          <p:spTgt spid="23"/>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childTnLst>
                          </p:cTn>
                        </p:par>
                        <p:par>
                          <p:cTn id="47" fill="hold">
                            <p:stCondLst>
                              <p:cond delay="5000"/>
                            </p:stCondLst>
                            <p:childTnLst>
                              <p:par>
                                <p:cTn id="48" presetID="22" presetClass="entr" presetSubtype="2"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right)">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8" grpId="0" animBg="1"/>
      <p:bldP spid="19" grpId="0" animBg="1"/>
      <p:bldP spid="20" grpId="0" animBg="1"/>
      <p:bldP spid="21" grpId="0" animBg="1"/>
      <p:bldP spid="22" grpId="0" animBg="1"/>
      <p:bldP spid="23" grpId="0" animBg="1"/>
      <p:bldP spid="24" grpId="0" animBg="1"/>
      <p:bldP spid="25" grpId="0" animBg="1"/>
      <p:bldP spid="17" grpId="0" animBg="1"/>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624683" y="1384315"/>
            <a:ext cx="7997514" cy="4707890"/>
          </a:xfrm>
          <a:prstGeom prst="rect">
            <a:avLst/>
          </a:prstGeom>
          <a:noFill/>
        </p:spPr>
        <p:txBody>
          <a:bodyPr wrap="square" rtlCol="0">
            <a:spAutoFit/>
          </a:bodyPr>
          <a:lstStyle/>
          <a:p>
            <a:pPr indent="360045" algn="just">
              <a:lnSpc>
                <a:spcPct val="150000"/>
              </a:lnSpc>
              <a:buBlip>
                <a:blip r:embed="rId3"/>
              </a:buBlip>
            </a:pPr>
            <a:r>
              <a:rPr lang="zh-CN" altLang="zh-CN" b="1" dirty="0">
                <a:solidFill>
                  <a:srgbClr val="F7CF56"/>
                </a:solidFill>
                <a:latin typeface="+mn-ea"/>
              </a:rPr>
              <a:t>本工程座落于南宁市双拥路中段东南侧</a:t>
            </a:r>
            <a:r>
              <a:rPr lang="en-US" altLang="zh-CN" b="1" dirty="0">
                <a:solidFill>
                  <a:srgbClr val="F7CF56"/>
                </a:solidFill>
                <a:latin typeface="+mn-ea"/>
              </a:rPr>
              <a:t>30</a:t>
            </a:r>
            <a:r>
              <a:rPr lang="zh-CN" altLang="zh-CN" b="1" dirty="0">
                <a:solidFill>
                  <a:srgbClr val="F7CF56"/>
                </a:solidFill>
                <a:latin typeface="+mn-ea"/>
              </a:rPr>
              <a:t>号，</a:t>
            </a:r>
            <a:r>
              <a:rPr lang="en-US" altLang="zh-CN" b="1" dirty="0">
                <a:solidFill>
                  <a:srgbClr val="F7CF56"/>
                </a:solidFill>
                <a:latin typeface="+mn-ea"/>
              </a:rPr>
              <a:t>A</a:t>
            </a:r>
            <a:r>
              <a:rPr lang="zh-CN" altLang="zh-CN" b="1" dirty="0">
                <a:solidFill>
                  <a:srgbClr val="F7CF56"/>
                </a:solidFill>
                <a:latin typeface="+mn-ea"/>
              </a:rPr>
              <a:t>座是一幢</a:t>
            </a:r>
            <a:r>
              <a:rPr lang="en-US" altLang="zh-CN" b="1" dirty="0">
                <a:solidFill>
                  <a:srgbClr val="F7CF56"/>
                </a:solidFill>
                <a:latin typeface="+mn-ea"/>
              </a:rPr>
              <a:t>48</a:t>
            </a:r>
            <a:r>
              <a:rPr lang="zh-CN" altLang="zh-CN" b="1" dirty="0">
                <a:solidFill>
                  <a:srgbClr val="F7CF56"/>
                </a:solidFill>
                <a:latin typeface="+mn-ea"/>
              </a:rPr>
              <a:t>层超高层酒店写字楼，一至七层为酒店前台、大堂、大型会议室，八至二十九层为高档写字楼，三十一层至四十八层为超五星级商务酒店、高档会所，十五、三十层为避难层。建筑物外墙采用蓝灰色断热型铝合金，蓝灰色</a:t>
            </a:r>
            <a:r>
              <a:rPr lang="en-US" altLang="zh-CN" b="1" dirty="0">
                <a:solidFill>
                  <a:srgbClr val="F7CF56"/>
                </a:solidFill>
                <a:latin typeface="+mn-ea"/>
              </a:rPr>
              <a:t>LOW</a:t>
            </a:r>
            <a:r>
              <a:rPr lang="zh-CN" altLang="zh-CN" b="1" dirty="0">
                <a:solidFill>
                  <a:srgbClr val="F7CF56"/>
                </a:solidFill>
                <a:latin typeface="+mn-ea"/>
              </a:rPr>
              <a:t>中空玻璃幕墙。建成后将成为南宁市又一标志性建筑，集酒店、写字楼、大型商场、高档会所、地下室停车场、地下室酒店后勤部、物业部为一体</a:t>
            </a:r>
            <a:r>
              <a:rPr lang="zh-CN" altLang="zh-CN" b="1" dirty="0" smtClean="0">
                <a:solidFill>
                  <a:srgbClr val="F7CF56"/>
                </a:solidFill>
                <a:latin typeface="+mn-ea"/>
              </a:rPr>
              <a:t>。</a:t>
            </a:r>
            <a:endParaRPr lang="en-US" altLang="zh-CN" b="1" dirty="0" smtClean="0">
              <a:solidFill>
                <a:srgbClr val="F7CF56"/>
              </a:solidFill>
              <a:latin typeface="+mn-ea"/>
            </a:endParaRPr>
          </a:p>
          <a:p>
            <a:pPr algn="just">
              <a:lnSpc>
                <a:spcPct val="150000"/>
              </a:lnSpc>
            </a:pPr>
            <a:endParaRPr lang="zh-CN" altLang="zh-CN" sz="1000" b="1" dirty="0">
              <a:solidFill>
                <a:srgbClr val="F7CF56"/>
              </a:solidFill>
              <a:latin typeface="+mn-ea"/>
            </a:endParaRPr>
          </a:p>
          <a:p>
            <a:pPr indent="360045" algn="just">
              <a:lnSpc>
                <a:spcPct val="150000"/>
              </a:lnSpc>
              <a:buBlip>
                <a:blip r:embed="rId3"/>
              </a:buBlip>
            </a:pPr>
            <a:r>
              <a:rPr lang="zh-CN" altLang="zh-CN" b="1" dirty="0">
                <a:solidFill>
                  <a:srgbClr val="F7CF56"/>
                </a:solidFill>
                <a:latin typeface="+mn-ea"/>
              </a:rPr>
              <a:t>本工程</a:t>
            </a:r>
            <a:r>
              <a:rPr lang="en-US" altLang="zh-CN" b="1" dirty="0">
                <a:solidFill>
                  <a:srgbClr val="F7CF56"/>
                </a:solidFill>
                <a:latin typeface="+mn-ea"/>
              </a:rPr>
              <a:t>A</a:t>
            </a:r>
            <a:r>
              <a:rPr lang="zh-CN" altLang="zh-CN" b="1" dirty="0">
                <a:solidFill>
                  <a:srgbClr val="F7CF56"/>
                </a:solidFill>
                <a:latin typeface="+mn-ea"/>
              </a:rPr>
              <a:t>座总建筑面积</a:t>
            </a:r>
            <a:r>
              <a:rPr lang="en-US" altLang="zh-CN" b="1" dirty="0">
                <a:solidFill>
                  <a:srgbClr val="F7CF56"/>
                </a:solidFill>
                <a:latin typeface="+mn-ea"/>
              </a:rPr>
              <a:t>108702.96 m2</a:t>
            </a:r>
            <a:r>
              <a:rPr lang="zh-CN" altLang="zh-CN" b="1" dirty="0">
                <a:solidFill>
                  <a:srgbClr val="F7CF56"/>
                </a:solidFill>
                <a:latin typeface="+mn-ea"/>
              </a:rPr>
              <a:t>，其中酒店面积</a:t>
            </a:r>
            <a:r>
              <a:rPr lang="en-US" altLang="zh-CN" b="1" dirty="0" smtClean="0">
                <a:solidFill>
                  <a:srgbClr val="F7CF56"/>
                </a:solidFill>
                <a:latin typeface="+mn-ea"/>
              </a:rPr>
              <a:t>60699.83m2</a:t>
            </a:r>
            <a:r>
              <a:rPr lang="zh-CN" altLang="zh-CN" b="1" dirty="0">
                <a:solidFill>
                  <a:srgbClr val="F7CF56"/>
                </a:solidFill>
                <a:latin typeface="+mn-ea"/>
              </a:rPr>
              <a:t>，写字楼面积</a:t>
            </a:r>
            <a:r>
              <a:rPr lang="en-US" altLang="zh-CN" b="1" dirty="0" smtClean="0">
                <a:solidFill>
                  <a:srgbClr val="F7CF56"/>
                </a:solidFill>
                <a:latin typeface="+mn-ea"/>
              </a:rPr>
              <a:t>45768.44m2</a:t>
            </a:r>
            <a:r>
              <a:rPr lang="zh-CN" altLang="zh-CN" b="1" dirty="0">
                <a:solidFill>
                  <a:srgbClr val="F7CF56"/>
                </a:solidFill>
                <a:latin typeface="+mn-ea"/>
              </a:rPr>
              <a:t>，酒店避难层面积</a:t>
            </a:r>
            <a:r>
              <a:rPr lang="en-US" altLang="zh-CN" b="1" dirty="0" smtClean="0">
                <a:solidFill>
                  <a:srgbClr val="F7CF56"/>
                </a:solidFill>
                <a:latin typeface="+mn-ea"/>
              </a:rPr>
              <a:t>2234.69m2</a:t>
            </a:r>
            <a:r>
              <a:rPr lang="zh-CN" altLang="zh-CN" b="1" dirty="0">
                <a:solidFill>
                  <a:srgbClr val="F7CF56"/>
                </a:solidFill>
                <a:latin typeface="+mn-ea"/>
              </a:rPr>
              <a:t>。地下四层，地上四十八层，现浇框架核芯筒结构，</a:t>
            </a:r>
            <a:r>
              <a:rPr lang="zh-CN" altLang="zh-CN" b="1" dirty="0">
                <a:solidFill>
                  <a:srgbClr val="F7CF56"/>
                </a:solidFill>
                <a:latin typeface="+mn-ea"/>
                <a:sym typeface="+mn-ea"/>
              </a:rPr>
              <a:t>屋面高度199.65m</a:t>
            </a:r>
            <a:r>
              <a:rPr lang="en-US" altLang="zh-CN" b="1" dirty="0">
                <a:solidFill>
                  <a:srgbClr val="F7CF56"/>
                </a:solidFill>
                <a:latin typeface="+mn-ea"/>
                <a:sym typeface="+mn-ea"/>
              </a:rPr>
              <a:t>,</a:t>
            </a:r>
            <a:r>
              <a:rPr lang="zh-CN" altLang="zh-CN" b="1" dirty="0" smtClean="0">
                <a:solidFill>
                  <a:srgbClr val="F7CF56"/>
                </a:solidFill>
                <a:latin typeface="+mn-ea"/>
              </a:rPr>
              <a:t>建筑物最高点标高218.050m。</a:t>
            </a:r>
          </a:p>
          <a:p>
            <a:pPr algn="just">
              <a:lnSpc>
                <a:spcPct val="150000"/>
              </a:lnSpc>
            </a:pPr>
            <a:endParaRPr lang="en-US" altLang="zh-CN" sz="1000" b="1" dirty="0" smtClean="0">
              <a:solidFill>
                <a:srgbClr val="F7CF56"/>
              </a:solidFill>
              <a:latin typeface="+mn-ea"/>
            </a:endParaRPr>
          </a:p>
          <a:p>
            <a:pPr indent="360045" algn="just">
              <a:lnSpc>
                <a:spcPct val="150000"/>
              </a:lnSpc>
              <a:buBlip>
                <a:blip r:embed="rId3"/>
              </a:buBlip>
            </a:pPr>
            <a:r>
              <a:rPr lang="zh-CN" altLang="en-US" b="1" dirty="0" smtClean="0">
                <a:solidFill>
                  <a:srgbClr val="F7CF56"/>
                </a:solidFill>
                <a:latin typeface="+mn-ea"/>
              </a:rPr>
              <a:t>本工程于</a:t>
            </a:r>
            <a:r>
              <a:rPr lang="en-US" altLang="zh-CN" b="1" dirty="0" smtClean="0">
                <a:solidFill>
                  <a:srgbClr val="F7CF56"/>
                </a:solidFill>
                <a:latin typeface="+mn-ea"/>
              </a:rPr>
              <a:t>2009</a:t>
            </a:r>
            <a:r>
              <a:rPr lang="zh-CN" altLang="en-US" b="1" dirty="0" smtClean="0">
                <a:solidFill>
                  <a:srgbClr val="F7CF56"/>
                </a:solidFill>
                <a:latin typeface="+mn-ea"/>
              </a:rPr>
              <a:t>年</a:t>
            </a:r>
            <a:r>
              <a:rPr lang="en-US" altLang="zh-CN" b="1" dirty="0" smtClean="0">
                <a:solidFill>
                  <a:srgbClr val="F7CF56"/>
                </a:solidFill>
                <a:latin typeface="+mn-ea"/>
              </a:rPr>
              <a:t>12</a:t>
            </a:r>
            <a:r>
              <a:rPr lang="zh-CN" altLang="en-US" b="1" dirty="0" smtClean="0">
                <a:solidFill>
                  <a:srgbClr val="F7CF56"/>
                </a:solidFill>
                <a:latin typeface="+mn-ea"/>
              </a:rPr>
              <a:t>月</a:t>
            </a:r>
            <a:r>
              <a:rPr lang="en-US" altLang="zh-CN" b="1" dirty="0" smtClean="0">
                <a:solidFill>
                  <a:srgbClr val="F7CF56"/>
                </a:solidFill>
                <a:latin typeface="+mn-ea"/>
              </a:rPr>
              <a:t>15</a:t>
            </a:r>
            <a:r>
              <a:rPr lang="zh-CN" altLang="en-US" b="1" dirty="0" smtClean="0">
                <a:solidFill>
                  <a:srgbClr val="F7CF56"/>
                </a:solidFill>
                <a:latin typeface="+mn-ea"/>
              </a:rPr>
              <a:t>日开工，</a:t>
            </a:r>
            <a:r>
              <a:rPr lang="en-US" altLang="zh-CN" b="1" dirty="0" smtClean="0">
                <a:solidFill>
                  <a:srgbClr val="F7CF56"/>
                </a:solidFill>
                <a:latin typeface="+mn-ea"/>
              </a:rPr>
              <a:t>2013</a:t>
            </a:r>
            <a:r>
              <a:rPr lang="zh-CN" altLang="en-US" b="1" dirty="0" smtClean="0">
                <a:solidFill>
                  <a:srgbClr val="F7CF56"/>
                </a:solidFill>
                <a:latin typeface="+mn-ea"/>
              </a:rPr>
              <a:t>年</a:t>
            </a:r>
            <a:r>
              <a:rPr lang="en-US" altLang="zh-CN" b="1" dirty="0" smtClean="0">
                <a:solidFill>
                  <a:srgbClr val="F7CF56"/>
                </a:solidFill>
                <a:latin typeface="+mn-ea"/>
              </a:rPr>
              <a:t>12</a:t>
            </a:r>
            <a:r>
              <a:rPr lang="zh-CN" altLang="en-US" b="1" dirty="0" smtClean="0">
                <a:solidFill>
                  <a:srgbClr val="F7CF56"/>
                </a:solidFill>
                <a:latin typeface="+mn-ea"/>
              </a:rPr>
              <a:t>月</a:t>
            </a:r>
            <a:r>
              <a:rPr lang="en-US" altLang="zh-CN" b="1" dirty="0" smtClean="0">
                <a:solidFill>
                  <a:srgbClr val="F7CF56"/>
                </a:solidFill>
                <a:latin typeface="+mn-ea"/>
              </a:rPr>
              <a:t>16</a:t>
            </a:r>
            <a:r>
              <a:rPr lang="zh-CN" altLang="en-US" b="1" dirty="0" smtClean="0">
                <a:solidFill>
                  <a:srgbClr val="F7CF56"/>
                </a:solidFill>
                <a:latin typeface="+mn-ea"/>
              </a:rPr>
              <a:t>日竣工验收。</a:t>
            </a:r>
            <a:endParaRPr lang="en-US" altLang="zh-CN" b="1" dirty="0" smtClean="0">
              <a:solidFill>
                <a:srgbClr val="F7CF56"/>
              </a:solidFill>
              <a:latin typeface="+mn-ea"/>
            </a:endParaRPr>
          </a:p>
        </p:txBody>
      </p:sp>
      <p:sp>
        <p:nvSpPr>
          <p:cNvPr id="28" name="半闭框 27"/>
          <p:cNvSpPr/>
          <p:nvPr/>
        </p:nvSpPr>
        <p:spPr>
          <a:xfrm>
            <a:off x="755576" y="764704"/>
            <a:ext cx="395064" cy="432048"/>
          </a:xfrm>
          <a:prstGeom prst="halfFrame">
            <a:avLst/>
          </a:prstGeom>
          <a:solidFill>
            <a:srgbClr val="F7CF56"/>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剪去单角的矩形 28"/>
          <p:cNvSpPr/>
          <p:nvPr/>
        </p:nvSpPr>
        <p:spPr>
          <a:xfrm flipH="1">
            <a:off x="1025105" y="764704"/>
            <a:ext cx="1812436" cy="432048"/>
          </a:xfrm>
          <a:prstGeom prst="snip1Rect">
            <a:avLst>
              <a:gd name="adj" fmla="val 50000"/>
            </a:avLst>
          </a:prstGeom>
          <a:solidFill>
            <a:srgbClr val="F7CF5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0" hangingPunct="0"/>
            <a:r>
              <a:rPr lang="zh-CN" altLang="zh-CN" sz="2400" b="1" dirty="0" smtClean="0">
                <a:solidFill>
                  <a:srgbClr val="002060"/>
                </a:solidFill>
                <a:latin typeface="华文中宋" panose="02010600040101010101" pitchFamily="2" charset="-122"/>
                <a:ea typeface="华文中宋" panose="02010600040101010101" pitchFamily="2" charset="-122"/>
              </a:rPr>
              <a:t>工程</a:t>
            </a:r>
            <a:r>
              <a:rPr lang="zh-CN" altLang="en-US" sz="2400" b="1" dirty="0" smtClean="0">
                <a:solidFill>
                  <a:srgbClr val="002060"/>
                </a:solidFill>
                <a:latin typeface="华文中宋" panose="02010600040101010101" pitchFamily="2" charset="-122"/>
                <a:ea typeface="华文中宋" panose="02010600040101010101" pitchFamily="2" charset="-122"/>
              </a:rPr>
              <a:t>概况</a:t>
            </a:r>
            <a:endParaRPr lang="zh-CN" altLang="en-US" sz="2400" b="1" dirty="0">
              <a:solidFill>
                <a:srgbClr val="002060"/>
              </a:solidFill>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right)">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1691680" y="2348880"/>
            <a:ext cx="5963541" cy="1754326"/>
          </a:xfrm>
          <a:prstGeom prst="rect">
            <a:avLst/>
          </a:prstGeom>
          <a:noFill/>
        </p:spPr>
        <p:txBody>
          <a:bodyPr wrap="square" rtlCol="0">
            <a:spAutoFit/>
          </a:bodyPr>
          <a:lstStyle/>
          <a:p>
            <a:pPr indent="360045" algn="just">
              <a:lnSpc>
                <a:spcPct val="150000"/>
              </a:lnSpc>
              <a:buBlip>
                <a:blip r:embed="rId3"/>
              </a:buBlip>
            </a:pPr>
            <a:r>
              <a:rPr lang="zh-CN" altLang="en-US" b="1" dirty="0" smtClean="0">
                <a:solidFill>
                  <a:srgbClr val="F7CF56"/>
                </a:solidFill>
                <a:latin typeface="+mn-ea"/>
              </a:rPr>
              <a:t>建设单位：南宁港昌房地产有限公司</a:t>
            </a:r>
          </a:p>
          <a:p>
            <a:pPr indent="360045" algn="just">
              <a:lnSpc>
                <a:spcPct val="150000"/>
              </a:lnSpc>
              <a:buBlip>
                <a:blip r:embed="rId3"/>
              </a:buBlip>
            </a:pPr>
            <a:r>
              <a:rPr lang="zh-CN" altLang="en-US" b="1" dirty="0" smtClean="0">
                <a:solidFill>
                  <a:srgbClr val="F7CF56"/>
                </a:solidFill>
                <a:latin typeface="+mn-ea"/>
              </a:rPr>
              <a:t>设计单位：南宁市建筑设计院</a:t>
            </a:r>
          </a:p>
          <a:p>
            <a:pPr indent="360045" algn="just">
              <a:lnSpc>
                <a:spcPct val="150000"/>
              </a:lnSpc>
              <a:buBlip>
                <a:blip r:embed="rId3"/>
              </a:buBlip>
            </a:pPr>
            <a:r>
              <a:rPr lang="zh-CN" altLang="en-US" b="1" dirty="0" smtClean="0">
                <a:solidFill>
                  <a:srgbClr val="F7CF56"/>
                </a:solidFill>
                <a:latin typeface="+mn-ea"/>
              </a:rPr>
              <a:t>施工单位：广西建工集团第五建筑工程有限责任公司</a:t>
            </a:r>
          </a:p>
          <a:p>
            <a:pPr indent="360045" algn="just">
              <a:lnSpc>
                <a:spcPct val="150000"/>
              </a:lnSpc>
              <a:buBlip>
                <a:blip r:embed="rId3"/>
              </a:buBlip>
            </a:pPr>
            <a:r>
              <a:rPr lang="zh-CN" altLang="en-US" b="1" dirty="0" smtClean="0">
                <a:solidFill>
                  <a:srgbClr val="F7CF56"/>
                </a:solidFill>
                <a:latin typeface="+mn-ea"/>
              </a:rPr>
              <a:t>监理单位：中国轻工业南宁设计工程有限公司</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0626_26"/>
          <p:cNvPicPr/>
          <p:nvPr/>
        </p:nvPicPr>
        <p:blipFill>
          <a:blip r:embed="rId3" cstate="screen"/>
          <a:stretch>
            <a:fillRect/>
          </a:stretch>
        </p:blipFill>
        <p:spPr>
          <a:xfrm>
            <a:off x="395536" y="620689"/>
            <a:ext cx="4824536" cy="33123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图片 10" descr="IMG_5651_看图王"/>
          <p:cNvPicPr/>
          <p:nvPr/>
        </p:nvPicPr>
        <p:blipFill rotWithShape="1">
          <a:blip r:embed="rId4" cstate="screen"/>
          <a:srcRect l="4559" r="9918" b="22505"/>
          <a:stretch>
            <a:fillRect/>
          </a:stretch>
        </p:blipFill>
        <p:spPr>
          <a:xfrm>
            <a:off x="5327808" y="2299995"/>
            <a:ext cx="3403940" cy="42938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4" name="组合 13"/>
          <p:cNvGrpSpPr/>
          <p:nvPr/>
        </p:nvGrpSpPr>
        <p:grpSpPr>
          <a:xfrm>
            <a:off x="5220072" y="764704"/>
            <a:ext cx="1089357" cy="186192"/>
            <a:chOff x="3251415" y="5202197"/>
            <a:chExt cx="1158565" cy="198021"/>
          </a:xfrm>
        </p:grpSpPr>
        <p:cxnSp>
          <p:nvCxnSpPr>
            <p:cNvPr id="15" name="直接连接符 14"/>
            <p:cNvCxnSpPr/>
            <p:nvPr/>
          </p:nvCxnSpPr>
          <p:spPr>
            <a:xfrm>
              <a:off x="3251415" y="5301208"/>
              <a:ext cx="960545"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flipH="1">
            <a:off x="4134322" y="5445224"/>
            <a:ext cx="1193044" cy="216024"/>
            <a:chOff x="3251415" y="5202197"/>
            <a:chExt cx="1158565" cy="198021"/>
          </a:xfrm>
        </p:grpSpPr>
        <p:cxnSp>
          <p:nvCxnSpPr>
            <p:cNvPr id="20" name="直接连接符 19"/>
            <p:cNvCxnSpPr/>
            <p:nvPr/>
          </p:nvCxnSpPr>
          <p:spPr>
            <a:xfrm>
              <a:off x="3251415" y="5301208"/>
              <a:ext cx="960545"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8"/>
          <p:cNvSpPr txBox="1"/>
          <p:nvPr/>
        </p:nvSpPr>
        <p:spPr>
          <a:xfrm>
            <a:off x="6309429" y="692696"/>
            <a:ext cx="2448272" cy="338554"/>
          </a:xfrm>
          <a:prstGeom prst="rect">
            <a:avLst/>
          </a:prstGeom>
          <a:noFill/>
        </p:spPr>
        <p:txBody>
          <a:bodyPr wrap="square" rtlCol="0">
            <a:spAutoFit/>
          </a:bodyPr>
          <a:lstStyle/>
          <a:p>
            <a:r>
              <a:rPr lang="zh-CN" altLang="en-US" sz="1600" dirty="0" smtClean="0">
                <a:solidFill>
                  <a:srgbClr val="F7CF56"/>
                </a:solidFill>
                <a:latin typeface="华文中宋" panose="02010600040101010101" pitchFamily="2" charset="-122"/>
                <a:ea typeface="华文中宋" panose="02010600040101010101" pitchFamily="2" charset="-122"/>
              </a:rPr>
              <a:t>南湖名都广场</a:t>
            </a:r>
            <a:r>
              <a:rPr lang="en-US" altLang="zh-CN" sz="1600" dirty="0" smtClean="0">
                <a:solidFill>
                  <a:srgbClr val="F7CF56"/>
                </a:solidFill>
                <a:latin typeface="华文中宋" panose="02010600040101010101" pitchFamily="2" charset="-122"/>
                <a:ea typeface="华文中宋" panose="02010600040101010101" pitchFamily="2" charset="-122"/>
              </a:rPr>
              <a:t>A</a:t>
            </a:r>
            <a:r>
              <a:rPr lang="zh-CN" altLang="en-US" sz="1600" dirty="0" smtClean="0">
                <a:solidFill>
                  <a:srgbClr val="F7CF56"/>
                </a:solidFill>
                <a:latin typeface="华文中宋" panose="02010600040101010101" pitchFamily="2" charset="-122"/>
                <a:ea typeface="华文中宋" panose="02010600040101010101" pitchFamily="2" charset="-122"/>
              </a:rPr>
              <a:t>座区位图</a:t>
            </a:r>
            <a:endParaRPr lang="zh-CN" altLang="en-US" sz="1600" dirty="0">
              <a:solidFill>
                <a:srgbClr val="F7CF56"/>
              </a:solidFill>
              <a:latin typeface="华文中宋" panose="02010600040101010101" pitchFamily="2" charset="-122"/>
              <a:ea typeface="华文中宋" panose="02010600040101010101" pitchFamily="2" charset="-122"/>
            </a:endParaRPr>
          </a:p>
        </p:txBody>
      </p:sp>
      <p:sp>
        <p:nvSpPr>
          <p:cNvPr id="23" name="TextBox 22"/>
          <p:cNvSpPr txBox="1"/>
          <p:nvPr/>
        </p:nvSpPr>
        <p:spPr>
          <a:xfrm>
            <a:off x="1763688" y="5373216"/>
            <a:ext cx="2448272" cy="338554"/>
          </a:xfrm>
          <a:prstGeom prst="rect">
            <a:avLst/>
          </a:prstGeom>
          <a:noFill/>
        </p:spPr>
        <p:txBody>
          <a:bodyPr wrap="square" rtlCol="0">
            <a:spAutoFit/>
          </a:bodyPr>
          <a:lstStyle/>
          <a:p>
            <a:r>
              <a:rPr lang="zh-CN" altLang="en-US" sz="1600" dirty="0" smtClean="0">
                <a:solidFill>
                  <a:srgbClr val="F7CF56"/>
                </a:solidFill>
                <a:latin typeface="华文中宋" panose="02010600040101010101" pitchFamily="2" charset="-122"/>
                <a:ea typeface="华文中宋" panose="02010600040101010101" pitchFamily="2" charset="-122"/>
              </a:rPr>
              <a:t>南湖名都广场</a:t>
            </a:r>
            <a:r>
              <a:rPr lang="en-US" altLang="zh-CN" sz="1600" dirty="0" smtClean="0">
                <a:solidFill>
                  <a:srgbClr val="F7CF56"/>
                </a:solidFill>
                <a:latin typeface="华文中宋" panose="02010600040101010101" pitchFamily="2" charset="-122"/>
                <a:ea typeface="华文中宋" panose="02010600040101010101" pitchFamily="2" charset="-122"/>
              </a:rPr>
              <a:t>A</a:t>
            </a:r>
            <a:r>
              <a:rPr lang="zh-CN" altLang="en-US" sz="1600" dirty="0" smtClean="0">
                <a:solidFill>
                  <a:srgbClr val="F7CF56"/>
                </a:solidFill>
                <a:latin typeface="华文中宋" panose="02010600040101010101" pitchFamily="2" charset="-122"/>
                <a:ea typeface="华文中宋" panose="02010600040101010101" pitchFamily="2" charset="-122"/>
              </a:rPr>
              <a:t>座立面图</a:t>
            </a:r>
            <a:endParaRPr lang="zh-CN" altLang="en-US" sz="1600" dirty="0">
              <a:solidFill>
                <a:srgbClr val="F7CF56"/>
              </a:solidFill>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418221" y="6083913"/>
            <a:ext cx="2448272" cy="338554"/>
          </a:xfrm>
          <a:prstGeom prst="rect">
            <a:avLst/>
          </a:prstGeom>
          <a:noFill/>
        </p:spPr>
        <p:txBody>
          <a:bodyPr wrap="square" rtlCol="0">
            <a:spAutoFit/>
          </a:bodyPr>
          <a:lstStyle/>
          <a:p>
            <a:r>
              <a:rPr lang="zh-CN" altLang="en-US" sz="1600" dirty="0" smtClean="0">
                <a:solidFill>
                  <a:srgbClr val="F7CF56"/>
                </a:solidFill>
                <a:latin typeface="华文中宋" panose="02010600040101010101" pitchFamily="2" charset="-122"/>
                <a:ea typeface="华文中宋" panose="02010600040101010101" pitchFamily="2" charset="-122"/>
              </a:rPr>
              <a:t>南湖名都广场</a:t>
            </a:r>
            <a:r>
              <a:rPr lang="en-US" altLang="zh-CN" sz="1600" dirty="0" smtClean="0">
                <a:solidFill>
                  <a:srgbClr val="F7CF56"/>
                </a:solidFill>
                <a:latin typeface="华文中宋" panose="02010600040101010101" pitchFamily="2" charset="-122"/>
                <a:ea typeface="华文中宋" panose="02010600040101010101" pitchFamily="2" charset="-122"/>
              </a:rPr>
              <a:t>A</a:t>
            </a:r>
            <a:r>
              <a:rPr lang="zh-CN" altLang="en-US" sz="1600" dirty="0" smtClean="0">
                <a:solidFill>
                  <a:srgbClr val="F7CF56"/>
                </a:solidFill>
                <a:latin typeface="华文中宋" panose="02010600040101010101" pitchFamily="2" charset="-122"/>
                <a:ea typeface="华文中宋" panose="02010600040101010101" pitchFamily="2" charset="-122"/>
              </a:rPr>
              <a:t>座立面图</a:t>
            </a:r>
            <a:endParaRPr lang="zh-CN" altLang="en-US" sz="1600" dirty="0">
              <a:solidFill>
                <a:srgbClr val="F7CF56"/>
              </a:solidFill>
              <a:latin typeface="华文中宋" panose="02010600040101010101" pitchFamily="2" charset="-122"/>
              <a:ea typeface="华文中宋" panose="02010600040101010101" pitchFamily="2" charset="-122"/>
            </a:endParaRPr>
          </a:p>
        </p:txBody>
      </p:sp>
      <p:pic>
        <p:nvPicPr>
          <p:cNvPr id="17" name="图片 16" descr="IMG_2633"/>
          <p:cNvPicPr/>
          <p:nvPr/>
        </p:nvPicPr>
        <p:blipFill>
          <a:blip r:embed="rId3" cstate="screen"/>
          <a:stretch>
            <a:fillRect/>
          </a:stretch>
        </p:blipFill>
        <p:spPr>
          <a:xfrm>
            <a:off x="971600" y="682382"/>
            <a:ext cx="3604960" cy="2617153"/>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softEdge rad="127000"/>
          </a:effectLst>
        </p:spPr>
      </p:pic>
      <p:pic>
        <p:nvPicPr>
          <p:cNvPr id="18" name="图片 17" descr="IMG_2634"/>
          <p:cNvPicPr/>
          <p:nvPr/>
        </p:nvPicPr>
        <p:blipFill>
          <a:blip r:embed="rId4" cstate="screen"/>
          <a:stretch>
            <a:fillRect/>
          </a:stretch>
        </p:blipFill>
        <p:spPr>
          <a:xfrm rot="16200000">
            <a:off x="3790226" y="1534510"/>
            <a:ext cx="5234305" cy="3530043"/>
          </a:xfrm>
          <a:prstGeom prst="rect">
            <a:avLst/>
          </a:prstGeom>
          <a:ln>
            <a:noFill/>
          </a:ln>
          <a:effectLst>
            <a:softEdge rad="112500"/>
          </a:effectLst>
        </p:spPr>
      </p:pic>
      <p:pic>
        <p:nvPicPr>
          <p:cNvPr id="22" name="图片 21" descr="IMG_2643"/>
          <p:cNvPicPr/>
          <p:nvPr/>
        </p:nvPicPr>
        <p:blipFill>
          <a:blip r:embed="rId5" cstate="screen"/>
          <a:stretch>
            <a:fillRect/>
          </a:stretch>
        </p:blipFill>
        <p:spPr>
          <a:xfrm>
            <a:off x="971600" y="3409950"/>
            <a:ext cx="3604960" cy="2487289"/>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softEdge rad="127000"/>
          </a:effectLst>
        </p:spPr>
      </p:pic>
      <p:grpSp>
        <p:nvGrpSpPr>
          <p:cNvPr id="24" name="组合 23"/>
          <p:cNvGrpSpPr/>
          <p:nvPr/>
        </p:nvGrpSpPr>
        <p:grpSpPr>
          <a:xfrm flipH="1">
            <a:off x="2177558" y="6145178"/>
            <a:ext cx="1193044" cy="216024"/>
            <a:chOff x="3251415" y="5202197"/>
            <a:chExt cx="1158565" cy="198021"/>
          </a:xfrm>
        </p:grpSpPr>
        <p:cxnSp>
          <p:nvCxnSpPr>
            <p:cNvPr id="25" name="直接连接符 24"/>
            <p:cNvCxnSpPr/>
            <p:nvPr/>
          </p:nvCxnSpPr>
          <p:spPr>
            <a:xfrm>
              <a:off x="3251415" y="5301208"/>
              <a:ext cx="960545"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5724128" y="6172255"/>
            <a:ext cx="1119355" cy="216024"/>
            <a:chOff x="3251415" y="5202197"/>
            <a:chExt cx="1158565" cy="198021"/>
          </a:xfrm>
        </p:grpSpPr>
        <p:cxnSp>
          <p:nvCxnSpPr>
            <p:cNvPr id="28" name="直接连接符 27"/>
            <p:cNvCxnSpPr/>
            <p:nvPr/>
          </p:nvCxnSpPr>
          <p:spPr>
            <a:xfrm>
              <a:off x="3251415" y="5301208"/>
              <a:ext cx="960545"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半闭框 15"/>
          <p:cNvSpPr/>
          <p:nvPr/>
        </p:nvSpPr>
        <p:spPr>
          <a:xfrm>
            <a:off x="480077" y="692696"/>
            <a:ext cx="395064" cy="432048"/>
          </a:xfrm>
          <a:prstGeom prst="halfFrame">
            <a:avLst/>
          </a:prstGeom>
          <a:solidFill>
            <a:srgbClr val="F7CF56"/>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剪去单角的矩形 18"/>
          <p:cNvSpPr/>
          <p:nvPr/>
        </p:nvSpPr>
        <p:spPr>
          <a:xfrm flipH="1">
            <a:off x="749606" y="692696"/>
            <a:ext cx="3390346" cy="432048"/>
          </a:xfrm>
          <a:prstGeom prst="snip1Rect">
            <a:avLst>
              <a:gd name="adj" fmla="val 50000"/>
            </a:avLst>
          </a:prstGeom>
          <a:solidFill>
            <a:srgbClr val="F7CF5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0" hangingPunct="0"/>
            <a:r>
              <a:rPr lang="zh-CN" altLang="en-US" sz="2400" b="1" dirty="0" smtClean="0">
                <a:solidFill>
                  <a:srgbClr val="002060"/>
                </a:solidFill>
                <a:latin typeface="华文中宋" panose="02010600040101010101" pitchFamily="2" charset="-122"/>
                <a:ea typeface="华文中宋" panose="02010600040101010101" pitchFamily="2" charset="-122"/>
              </a:rPr>
              <a:t>工程特点、重点难点</a:t>
            </a:r>
            <a:endParaRPr lang="zh-CN" altLang="en-US" sz="2400" b="1" dirty="0">
              <a:solidFill>
                <a:srgbClr val="002060"/>
              </a:solidFill>
              <a:latin typeface="华文中宋" panose="02010600040101010101" pitchFamily="2" charset="-122"/>
              <a:ea typeface="华文中宋" panose="02010600040101010101" pitchFamily="2" charset="-122"/>
            </a:endParaRPr>
          </a:p>
        </p:txBody>
      </p:sp>
      <p:grpSp>
        <p:nvGrpSpPr>
          <p:cNvPr id="2" name="组合 1"/>
          <p:cNvGrpSpPr/>
          <p:nvPr/>
        </p:nvGrpSpPr>
        <p:grpSpPr>
          <a:xfrm>
            <a:off x="624683" y="1628800"/>
            <a:ext cx="7997514" cy="4247317"/>
            <a:chOff x="624683" y="1628800"/>
            <a:chExt cx="7997514" cy="4247317"/>
          </a:xfrm>
        </p:grpSpPr>
        <p:sp>
          <p:nvSpPr>
            <p:cNvPr id="20" name="TextBox 19"/>
            <p:cNvSpPr txBox="1"/>
            <p:nvPr/>
          </p:nvSpPr>
          <p:spPr>
            <a:xfrm>
              <a:off x="624683" y="1628800"/>
              <a:ext cx="7997514" cy="4247317"/>
            </a:xfrm>
            <a:prstGeom prst="rect">
              <a:avLst/>
            </a:prstGeom>
            <a:noFill/>
          </p:spPr>
          <p:txBody>
            <a:bodyPr wrap="square" rtlCol="0">
              <a:spAutoFit/>
            </a:bodyPr>
            <a:lstStyle/>
            <a:p>
              <a:pPr indent="360045" algn="just">
                <a:lnSpc>
                  <a:spcPct val="150000"/>
                </a:lnSpc>
                <a:buBlip>
                  <a:blip r:embed="rId3"/>
                </a:buBlip>
              </a:pPr>
              <a:r>
                <a:rPr lang="en-US" altLang="zh-CN" b="1" dirty="0">
                  <a:solidFill>
                    <a:srgbClr val="F7CF56"/>
                  </a:solidFill>
                  <a:latin typeface="+mn-ea"/>
                </a:rPr>
                <a:t>1</a:t>
              </a:r>
              <a:r>
                <a:rPr lang="zh-CN" altLang="en-US" b="1" dirty="0">
                  <a:solidFill>
                    <a:srgbClr val="F7CF56"/>
                  </a:solidFill>
                  <a:latin typeface="+mn-ea"/>
                </a:rPr>
                <a:t>、本工程基坑支护方式为地下连续墙</a:t>
              </a:r>
              <a:r>
                <a:rPr lang="en-US" altLang="zh-CN" b="1" dirty="0">
                  <a:solidFill>
                    <a:srgbClr val="F7CF56"/>
                  </a:solidFill>
                  <a:latin typeface="+mn-ea"/>
                </a:rPr>
                <a:t>+</a:t>
              </a:r>
              <a:r>
                <a:rPr lang="zh-CN" altLang="en-US" b="1" dirty="0">
                  <a:solidFill>
                    <a:srgbClr val="F7CF56"/>
                  </a:solidFill>
                  <a:latin typeface="+mn-ea"/>
                </a:rPr>
                <a:t>钢筋混凝土内支撑结构，采用逆做法施工。</a:t>
              </a:r>
            </a:p>
            <a:p>
              <a:pPr indent="360045" algn="just">
                <a:lnSpc>
                  <a:spcPct val="150000"/>
                </a:lnSpc>
                <a:buBlip>
                  <a:blip r:embed="rId3"/>
                </a:buBlip>
              </a:pPr>
              <a:r>
                <a:rPr lang="en-US" altLang="zh-CN" b="1" dirty="0">
                  <a:solidFill>
                    <a:srgbClr val="F7CF56"/>
                  </a:solidFill>
                  <a:latin typeface="+mn-ea"/>
                </a:rPr>
                <a:t>2</a:t>
              </a:r>
              <a:r>
                <a:rPr lang="zh-CN" altLang="en-US" b="1" dirty="0">
                  <a:solidFill>
                    <a:srgbClr val="F7CF56"/>
                  </a:solidFill>
                  <a:latin typeface="+mn-ea"/>
                </a:rPr>
                <a:t>、本工程主楼筏板与下部的人工挖孔桩桩基组成桩筏联合基础</a:t>
              </a:r>
              <a:r>
                <a:rPr lang="en-US" altLang="zh-CN" b="1" dirty="0">
                  <a:solidFill>
                    <a:srgbClr val="F7CF56"/>
                  </a:solidFill>
                  <a:latin typeface="+mn-ea"/>
                </a:rPr>
                <a:t>,</a:t>
              </a:r>
              <a:r>
                <a:rPr lang="zh-CN" altLang="en-US" b="1" dirty="0">
                  <a:solidFill>
                    <a:srgbClr val="F7CF56"/>
                  </a:solidFill>
                  <a:latin typeface="+mn-ea"/>
                </a:rPr>
                <a:t>其中人工挖孔桩</a:t>
              </a:r>
              <a:r>
                <a:rPr lang="en-US" altLang="zh-CN" b="1" dirty="0">
                  <a:solidFill>
                    <a:srgbClr val="F7CF56"/>
                  </a:solidFill>
                  <a:latin typeface="+mn-ea"/>
                </a:rPr>
                <a:t>30</a:t>
              </a:r>
              <a:r>
                <a:rPr lang="zh-CN" altLang="en-US" b="1" dirty="0">
                  <a:solidFill>
                    <a:srgbClr val="F7CF56"/>
                  </a:solidFill>
                  <a:latin typeface="+mn-ea"/>
                </a:rPr>
                <a:t>根（桩径</a:t>
              </a:r>
              <a:r>
                <a:rPr lang="en-US" altLang="zh-CN" b="1" dirty="0">
                  <a:solidFill>
                    <a:srgbClr val="F7CF56"/>
                  </a:solidFill>
                  <a:latin typeface="+mn-ea"/>
                </a:rPr>
                <a:t>1.6m</a:t>
              </a:r>
              <a:r>
                <a:rPr lang="zh-CN" altLang="en-US" b="1" dirty="0">
                  <a:solidFill>
                    <a:srgbClr val="F7CF56"/>
                  </a:solidFill>
                  <a:latin typeface="+mn-ea"/>
                </a:rPr>
                <a:t>至</a:t>
              </a:r>
              <a:r>
                <a:rPr lang="en-US" altLang="zh-CN" b="1" dirty="0">
                  <a:solidFill>
                    <a:srgbClr val="F7CF56"/>
                  </a:solidFill>
                  <a:latin typeface="+mn-ea"/>
                </a:rPr>
                <a:t>1.9m</a:t>
              </a:r>
              <a:r>
                <a:rPr lang="zh-CN" altLang="en-US" b="1" dirty="0">
                  <a:solidFill>
                    <a:srgbClr val="F7CF56"/>
                  </a:solidFill>
                  <a:latin typeface="+mn-ea"/>
                </a:rPr>
                <a:t>），桩长</a:t>
              </a:r>
              <a:r>
                <a:rPr lang="en-US" altLang="zh-CN" b="1" dirty="0">
                  <a:solidFill>
                    <a:srgbClr val="F7CF56"/>
                  </a:solidFill>
                  <a:latin typeface="+mn-ea"/>
                </a:rPr>
                <a:t>14</a:t>
              </a:r>
              <a:r>
                <a:rPr lang="zh-CN" altLang="en-US" b="1" dirty="0">
                  <a:solidFill>
                    <a:srgbClr val="F7CF56"/>
                  </a:solidFill>
                  <a:latin typeface="+mn-ea"/>
                </a:rPr>
                <a:t>至</a:t>
              </a:r>
              <a:r>
                <a:rPr lang="en-US" altLang="zh-CN" b="1" dirty="0">
                  <a:solidFill>
                    <a:srgbClr val="F7CF56"/>
                  </a:solidFill>
                  <a:latin typeface="+mn-ea"/>
                </a:rPr>
                <a:t>18m</a:t>
              </a:r>
              <a:r>
                <a:rPr lang="zh-CN" altLang="en-US" b="1" dirty="0">
                  <a:solidFill>
                    <a:srgbClr val="F7CF56"/>
                  </a:solidFill>
                  <a:latin typeface="+mn-ea"/>
                </a:rPr>
                <a:t>。</a:t>
              </a:r>
            </a:p>
            <a:p>
              <a:pPr indent="360045" algn="just">
                <a:lnSpc>
                  <a:spcPct val="150000"/>
                </a:lnSpc>
                <a:buBlip>
                  <a:blip r:embed="rId3"/>
                </a:buBlip>
              </a:pPr>
              <a:r>
                <a:rPr lang="en-US" altLang="zh-CN" b="1" dirty="0">
                  <a:solidFill>
                    <a:srgbClr val="F7CF56"/>
                  </a:solidFill>
                  <a:latin typeface="+mn-ea"/>
                </a:rPr>
                <a:t>3</a:t>
              </a:r>
              <a:r>
                <a:rPr lang="zh-CN" altLang="en-US" b="1" dirty="0">
                  <a:solidFill>
                    <a:srgbClr val="F7CF56"/>
                  </a:solidFill>
                  <a:latin typeface="+mn-ea"/>
                </a:rPr>
                <a:t>、</a:t>
              </a:r>
              <a:r>
                <a:rPr lang="en-US" altLang="zh-CN" b="1" dirty="0">
                  <a:solidFill>
                    <a:srgbClr val="F7CF56"/>
                  </a:solidFill>
                  <a:latin typeface="+mn-ea"/>
                </a:rPr>
                <a:t>A</a:t>
              </a:r>
              <a:r>
                <a:rPr lang="zh-CN" altLang="en-US" b="1" dirty="0">
                  <a:solidFill>
                    <a:srgbClr val="F7CF56"/>
                  </a:solidFill>
                  <a:latin typeface="+mn-ea"/>
                </a:rPr>
                <a:t>座裙楼底板</a:t>
              </a:r>
              <a:r>
                <a:rPr lang="en-US" altLang="zh-CN" b="1" dirty="0">
                  <a:solidFill>
                    <a:srgbClr val="F7CF56"/>
                  </a:solidFill>
                  <a:latin typeface="+mn-ea"/>
                </a:rPr>
                <a:t>1000mm</a:t>
              </a:r>
              <a:r>
                <a:rPr lang="zh-CN" altLang="en-US" b="1" dirty="0">
                  <a:solidFill>
                    <a:srgbClr val="F7CF56"/>
                  </a:solidFill>
                  <a:latin typeface="+mn-ea"/>
                </a:rPr>
                <a:t>，主楼部分</a:t>
              </a:r>
              <a:r>
                <a:rPr lang="en-US" altLang="zh-CN" b="1" dirty="0">
                  <a:solidFill>
                    <a:srgbClr val="F7CF56"/>
                  </a:solidFill>
                  <a:latin typeface="+mn-ea"/>
                </a:rPr>
                <a:t>2800mm</a:t>
              </a:r>
              <a:r>
                <a:rPr lang="zh-CN" altLang="en-US" b="1" dirty="0">
                  <a:solidFill>
                    <a:srgbClr val="F7CF56"/>
                  </a:solidFill>
                  <a:latin typeface="+mn-ea"/>
                </a:rPr>
                <a:t>厚，核芯筒部放级加厚，有</a:t>
              </a:r>
              <a:r>
                <a:rPr lang="en-US" altLang="zh-CN" b="1" dirty="0">
                  <a:solidFill>
                    <a:srgbClr val="F7CF56"/>
                  </a:solidFill>
                  <a:latin typeface="+mn-ea"/>
                </a:rPr>
                <a:t>3200mm</a:t>
              </a:r>
              <a:r>
                <a:rPr lang="zh-CN" altLang="en-US" b="1" dirty="0">
                  <a:solidFill>
                    <a:srgbClr val="F7CF56"/>
                  </a:solidFill>
                  <a:latin typeface="+mn-ea"/>
                </a:rPr>
                <a:t>、</a:t>
              </a:r>
              <a:r>
                <a:rPr lang="en-US" altLang="zh-CN" b="1" dirty="0">
                  <a:solidFill>
                    <a:srgbClr val="F7CF56"/>
                  </a:solidFill>
                  <a:latin typeface="+mn-ea"/>
                </a:rPr>
                <a:t>4630mm</a:t>
              </a:r>
              <a:r>
                <a:rPr lang="zh-CN" altLang="en-US" b="1" dirty="0">
                  <a:solidFill>
                    <a:srgbClr val="F7CF56"/>
                  </a:solidFill>
                  <a:latin typeface="+mn-ea"/>
                </a:rPr>
                <a:t>、</a:t>
              </a:r>
              <a:r>
                <a:rPr lang="en-US" altLang="zh-CN" b="1" dirty="0">
                  <a:solidFill>
                    <a:srgbClr val="F7CF56"/>
                  </a:solidFill>
                  <a:latin typeface="+mn-ea"/>
                </a:rPr>
                <a:t>6480mm</a:t>
              </a:r>
              <a:r>
                <a:rPr lang="zh-CN" altLang="en-US" b="1" dirty="0">
                  <a:solidFill>
                    <a:srgbClr val="F7CF56"/>
                  </a:solidFill>
                  <a:latin typeface="+mn-ea"/>
                </a:rPr>
                <a:t>、</a:t>
              </a:r>
              <a:r>
                <a:rPr lang="en-US" altLang="zh-CN" b="1" dirty="0">
                  <a:solidFill>
                    <a:srgbClr val="F7CF56"/>
                  </a:solidFill>
                  <a:latin typeface="+mn-ea"/>
                </a:rPr>
                <a:t>7430mm</a:t>
              </a:r>
              <a:r>
                <a:rPr lang="zh-CN" altLang="en-US" b="1" dirty="0">
                  <a:solidFill>
                    <a:srgbClr val="F7CF56"/>
                  </a:solidFill>
                  <a:latin typeface="+mn-ea"/>
                </a:rPr>
                <a:t>厚等，整个筏板基础属于大体积砼浇筑。</a:t>
              </a:r>
            </a:p>
            <a:p>
              <a:pPr indent="360045" algn="just">
                <a:lnSpc>
                  <a:spcPct val="150000"/>
                </a:lnSpc>
                <a:buBlip>
                  <a:blip r:embed="rId3"/>
                </a:buBlip>
              </a:pPr>
              <a:r>
                <a:rPr lang="en-US" altLang="zh-CN" b="1" dirty="0">
                  <a:solidFill>
                    <a:srgbClr val="F7CF56"/>
                  </a:solidFill>
                  <a:latin typeface="+mn-ea"/>
                </a:rPr>
                <a:t>4</a:t>
              </a:r>
              <a:r>
                <a:rPr lang="zh-CN" altLang="en-US" b="1" dirty="0">
                  <a:solidFill>
                    <a:srgbClr val="F7CF56"/>
                  </a:solidFill>
                  <a:latin typeface="+mn-ea"/>
                </a:rPr>
                <a:t>、</a:t>
              </a:r>
              <a:r>
                <a:rPr lang="en-US" altLang="zh-CN" b="1" dirty="0">
                  <a:solidFill>
                    <a:srgbClr val="F7CF56"/>
                  </a:solidFill>
                  <a:latin typeface="+mn-ea"/>
                </a:rPr>
                <a:t>A</a:t>
              </a:r>
              <a:r>
                <a:rPr lang="zh-CN" altLang="en-US" b="1" dirty="0">
                  <a:solidFill>
                    <a:srgbClr val="F7CF56"/>
                  </a:solidFill>
                  <a:latin typeface="+mn-ea"/>
                </a:rPr>
                <a:t>座酒店大堂上空楼层</a:t>
              </a:r>
              <a:r>
                <a:rPr lang="zh-CN" altLang="en-US" b="1" dirty="0" smtClean="0">
                  <a:solidFill>
                    <a:srgbClr val="F7CF56"/>
                  </a:solidFill>
                  <a:latin typeface="+mn-ea"/>
                </a:rPr>
                <a:t>，</a:t>
              </a:r>
              <a:r>
                <a:rPr lang="en-US" altLang="zh-CN" b="1" dirty="0" smtClean="0">
                  <a:solidFill>
                    <a:srgbClr val="F7CF56"/>
                  </a:solidFill>
                  <a:latin typeface="+mn-ea"/>
                </a:rPr>
                <a:t>  </a:t>
              </a:r>
              <a:r>
                <a:rPr lang="zh-CN" altLang="en-US" b="1" dirty="0" smtClean="0">
                  <a:solidFill>
                    <a:srgbClr val="F7CF56"/>
                  </a:solidFill>
                  <a:latin typeface="+mn-ea"/>
                </a:rPr>
                <a:t>悬</a:t>
              </a:r>
              <a:r>
                <a:rPr lang="zh-CN" altLang="en-US" b="1" dirty="0">
                  <a:solidFill>
                    <a:srgbClr val="F7CF56"/>
                  </a:solidFill>
                  <a:latin typeface="+mn-ea"/>
                </a:rPr>
                <a:t>挑</a:t>
              </a:r>
              <a:r>
                <a:rPr lang="en-US" altLang="zh-CN" b="1" dirty="0">
                  <a:solidFill>
                    <a:srgbClr val="F7CF56"/>
                  </a:solidFill>
                  <a:latin typeface="+mn-ea"/>
                </a:rPr>
                <a:t>3m</a:t>
              </a:r>
              <a:r>
                <a:rPr lang="zh-CN" altLang="en-US" b="1" dirty="0">
                  <a:solidFill>
                    <a:srgbClr val="F7CF56"/>
                  </a:solidFill>
                  <a:latin typeface="+mn-ea"/>
                </a:rPr>
                <a:t>梁板</a:t>
              </a:r>
              <a:r>
                <a:rPr lang="zh-CN" altLang="en-US" b="1" dirty="0" smtClean="0">
                  <a:solidFill>
                    <a:srgbClr val="F7CF56"/>
                  </a:solidFill>
                  <a:latin typeface="+mn-ea"/>
                </a:rPr>
                <a:t>、</a:t>
              </a:r>
              <a:r>
                <a:rPr lang="en-US" altLang="zh-CN" b="1" dirty="0" smtClean="0">
                  <a:solidFill>
                    <a:srgbClr val="F7CF56"/>
                  </a:solidFill>
                  <a:latin typeface="+mn-ea"/>
                </a:rPr>
                <a:t>  </a:t>
              </a:r>
              <a:r>
                <a:rPr lang="zh-CN" altLang="en-US" b="1" dirty="0" smtClean="0">
                  <a:solidFill>
                    <a:srgbClr val="F7CF56"/>
                  </a:solidFill>
                  <a:latin typeface="+mn-ea"/>
                </a:rPr>
                <a:t>悬</a:t>
              </a:r>
              <a:r>
                <a:rPr lang="zh-CN" altLang="en-US" b="1" dirty="0">
                  <a:solidFill>
                    <a:srgbClr val="F7CF56"/>
                  </a:solidFill>
                  <a:latin typeface="+mn-ea"/>
                </a:rPr>
                <a:t>挑</a:t>
              </a:r>
              <a:r>
                <a:rPr lang="en-US" altLang="zh-CN" b="1" dirty="0">
                  <a:solidFill>
                    <a:srgbClr val="F7CF56"/>
                  </a:solidFill>
                  <a:latin typeface="+mn-ea"/>
                </a:rPr>
                <a:t>1.5m</a:t>
              </a:r>
              <a:r>
                <a:rPr lang="zh-CN" altLang="en-US" b="1" dirty="0">
                  <a:solidFill>
                    <a:srgbClr val="F7CF56"/>
                  </a:solidFill>
                  <a:latin typeface="+mn-ea"/>
                </a:rPr>
                <a:t>梁板，高度均为</a:t>
              </a:r>
              <a:r>
                <a:rPr lang="en-US" altLang="zh-CN" b="1" dirty="0">
                  <a:solidFill>
                    <a:srgbClr val="F7CF56"/>
                  </a:solidFill>
                  <a:latin typeface="+mn-ea"/>
                </a:rPr>
                <a:t>11.97</a:t>
              </a:r>
              <a:r>
                <a:rPr lang="zh-CN" altLang="en-US" b="1" dirty="0">
                  <a:solidFill>
                    <a:srgbClr val="F7CF56"/>
                  </a:solidFill>
                  <a:latin typeface="+mn-ea"/>
                </a:rPr>
                <a:t>米；六层至八层⑦</a:t>
              </a:r>
              <a:r>
                <a:rPr lang="zh-CN" altLang="en-US" b="1" dirty="0" smtClean="0">
                  <a:solidFill>
                    <a:srgbClr val="F7CF56"/>
                  </a:solidFill>
                  <a:latin typeface="+mn-ea"/>
                </a:rPr>
                <a:t>～   </a:t>
              </a:r>
              <a:r>
                <a:rPr lang="en-US" altLang="zh-CN" b="1" dirty="0" smtClean="0">
                  <a:solidFill>
                    <a:srgbClr val="F7CF56"/>
                  </a:solidFill>
                  <a:latin typeface="+mn-ea"/>
                </a:rPr>
                <a:t>×   </a:t>
              </a:r>
              <a:r>
                <a:rPr lang="zh-CN" altLang="en-US" b="1" dirty="0" smtClean="0">
                  <a:solidFill>
                    <a:srgbClr val="F7CF56"/>
                  </a:solidFill>
                  <a:latin typeface="+mn-ea"/>
                </a:rPr>
                <a:t>处</a:t>
              </a:r>
              <a:r>
                <a:rPr lang="zh-CN" altLang="en-US" b="1" dirty="0">
                  <a:solidFill>
                    <a:srgbClr val="F7CF56"/>
                  </a:solidFill>
                  <a:latin typeface="+mn-ea"/>
                </a:rPr>
                <a:t>酒吧间层高</a:t>
              </a:r>
              <a:r>
                <a:rPr lang="en-US" altLang="zh-CN" b="1" dirty="0">
                  <a:solidFill>
                    <a:srgbClr val="F7CF56"/>
                  </a:solidFill>
                  <a:latin typeface="+mn-ea"/>
                </a:rPr>
                <a:t>8.55mm</a:t>
              </a:r>
              <a:r>
                <a:rPr lang="zh-CN" altLang="en-US" b="1" dirty="0">
                  <a:solidFill>
                    <a:srgbClr val="F7CF56"/>
                  </a:solidFill>
                  <a:latin typeface="+mn-ea"/>
                </a:rPr>
                <a:t>一处</a:t>
              </a:r>
              <a:r>
                <a:rPr lang="zh-CN" altLang="en-US" b="1" dirty="0" smtClean="0">
                  <a:solidFill>
                    <a:srgbClr val="F7CF56"/>
                  </a:solidFill>
                  <a:latin typeface="+mn-ea"/>
                </a:rPr>
                <a:t>；</a:t>
              </a:r>
              <a:r>
                <a:rPr lang="en-US" altLang="zh-CN" b="1" dirty="0" smtClean="0">
                  <a:solidFill>
                    <a:srgbClr val="F7CF56"/>
                  </a:solidFill>
                  <a:latin typeface="+mn-ea"/>
                </a:rPr>
                <a:t>   </a:t>
              </a:r>
              <a:r>
                <a:rPr lang="zh-CN" altLang="en-US" b="1" dirty="0" smtClean="0">
                  <a:solidFill>
                    <a:srgbClr val="F7CF56"/>
                  </a:solidFill>
                  <a:latin typeface="+mn-ea"/>
                </a:rPr>
                <a:t>、 </a:t>
              </a:r>
              <a:r>
                <a:rPr lang="en-US" altLang="zh-CN" b="1" dirty="0" smtClean="0">
                  <a:solidFill>
                    <a:srgbClr val="F7CF56"/>
                  </a:solidFill>
                  <a:latin typeface="+mn-ea"/>
                </a:rPr>
                <a:t> </a:t>
              </a:r>
              <a:r>
                <a:rPr lang="zh-CN" altLang="en-US" b="1" dirty="0" smtClean="0">
                  <a:solidFill>
                    <a:srgbClr val="F7CF56"/>
                  </a:solidFill>
                  <a:latin typeface="+mn-ea"/>
                </a:rPr>
                <a:t>轴</a:t>
              </a:r>
              <a:r>
                <a:rPr lang="zh-CN" altLang="en-US" b="1" dirty="0">
                  <a:solidFill>
                    <a:srgbClr val="F7CF56"/>
                  </a:solidFill>
                  <a:latin typeface="+mn-ea"/>
                </a:rPr>
                <a:t>三层梁板悬挑梁板高为</a:t>
              </a:r>
              <a:r>
                <a:rPr lang="en-US" altLang="zh-CN" b="1" dirty="0">
                  <a:solidFill>
                    <a:srgbClr val="F7CF56"/>
                  </a:solidFill>
                  <a:latin typeface="+mn-ea"/>
                </a:rPr>
                <a:t>12</a:t>
              </a:r>
              <a:r>
                <a:rPr lang="zh-CN" altLang="en-US" b="1" dirty="0">
                  <a:solidFill>
                    <a:srgbClr val="F7CF56"/>
                  </a:solidFill>
                  <a:latin typeface="+mn-ea"/>
                </a:rPr>
                <a:t>米一处；裙楼三层会议室至水池底为</a:t>
              </a:r>
              <a:r>
                <a:rPr lang="en-US" altLang="zh-CN" b="1" dirty="0">
                  <a:solidFill>
                    <a:srgbClr val="F7CF56"/>
                  </a:solidFill>
                  <a:latin typeface="+mn-ea"/>
                </a:rPr>
                <a:t>11.7m</a:t>
              </a:r>
              <a:r>
                <a:rPr lang="zh-CN" altLang="en-US" b="1" dirty="0">
                  <a:solidFill>
                    <a:srgbClr val="F7CF56"/>
                  </a:solidFill>
                  <a:latin typeface="+mn-ea"/>
                </a:rPr>
                <a:t>，跨度为</a:t>
              </a:r>
              <a:r>
                <a:rPr lang="en-US" altLang="zh-CN" b="1" dirty="0">
                  <a:solidFill>
                    <a:srgbClr val="F7CF56"/>
                  </a:solidFill>
                  <a:latin typeface="+mn-ea"/>
                </a:rPr>
                <a:t>21.6m</a:t>
              </a:r>
              <a:r>
                <a:rPr lang="zh-CN" altLang="en-US" b="1" dirty="0">
                  <a:solidFill>
                    <a:srgbClr val="F7CF56"/>
                  </a:solidFill>
                  <a:latin typeface="+mn-ea"/>
                </a:rPr>
                <a:t>。以上几处均属于危险性较大的高大模板支撑体系。</a:t>
              </a:r>
            </a:p>
          </p:txBody>
        </p:sp>
        <p:pic>
          <p:nvPicPr>
            <p:cNvPr id="1028" name="Picture 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r="89408"/>
            <a:stretch/>
          </p:blipFill>
          <p:spPr bwMode="auto">
            <a:xfrm>
              <a:off x="3923928" y="4114134"/>
              <a:ext cx="381372" cy="539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r="90213"/>
            <a:stretch/>
          </p:blipFill>
          <p:spPr bwMode="auto">
            <a:xfrm>
              <a:off x="5580112" y="4114188"/>
              <a:ext cx="352350" cy="539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r="90213"/>
            <a:stretch/>
          </p:blipFill>
          <p:spPr bwMode="auto">
            <a:xfrm>
              <a:off x="3419872" y="4509120"/>
              <a:ext cx="352350" cy="539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r="89408"/>
            <a:stretch/>
          </p:blipFill>
          <p:spPr bwMode="auto">
            <a:xfrm>
              <a:off x="3949266" y="4509066"/>
              <a:ext cx="381372" cy="539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r="89408"/>
            <a:stretch/>
          </p:blipFill>
          <p:spPr bwMode="auto">
            <a:xfrm>
              <a:off x="7214964" y="4509120"/>
              <a:ext cx="381372" cy="539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5"/>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r="90213"/>
            <a:stretch/>
          </p:blipFill>
          <p:spPr bwMode="auto">
            <a:xfrm>
              <a:off x="7651873" y="4509174"/>
              <a:ext cx="352350" cy="539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0235418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right)">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半闭框 15"/>
          <p:cNvSpPr/>
          <p:nvPr/>
        </p:nvSpPr>
        <p:spPr>
          <a:xfrm>
            <a:off x="480077" y="692696"/>
            <a:ext cx="395064" cy="432048"/>
          </a:xfrm>
          <a:prstGeom prst="halfFrame">
            <a:avLst/>
          </a:prstGeom>
          <a:solidFill>
            <a:srgbClr val="F7CF56"/>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剪去单角的矩形 18"/>
          <p:cNvSpPr/>
          <p:nvPr/>
        </p:nvSpPr>
        <p:spPr>
          <a:xfrm flipH="1">
            <a:off x="749606" y="692696"/>
            <a:ext cx="2238218" cy="432048"/>
          </a:xfrm>
          <a:prstGeom prst="snip1Rect">
            <a:avLst>
              <a:gd name="adj" fmla="val 50000"/>
            </a:avLst>
          </a:prstGeom>
          <a:solidFill>
            <a:srgbClr val="F7CF5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0" hangingPunct="0"/>
            <a:r>
              <a:rPr lang="zh-CN" altLang="en-US" sz="2400" b="1" dirty="0" smtClean="0">
                <a:solidFill>
                  <a:srgbClr val="002060"/>
                </a:solidFill>
                <a:latin typeface="华文中宋" panose="02010600040101010101" pitchFamily="2" charset="-122"/>
                <a:ea typeface="华文中宋" panose="02010600040101010101" pitchFamily="2" charset="-122"/>
              </a:rPr>
              <a:t>工程创优目标</a:t>
            </a:r>
            <a:endParaRPr lang="zh-CN" altLang="en-US" sz="2400" b="1" dirty="0">
              <a:solidFill>
                <a:srgbClr val="002060"/>
              </a:solidFill>
              <a:latin typeface="华文中宋" panose="02010600040101010101" pitchFamily="2" charset="-122"/>
              <a:ea typeface="华文中宋" panose="02010600040101010101" pitchFamily="2" charset="-122"/>
            </a:endParaRPr>
          </a:p>
        </p:txBody>
      </p:sp>
      <p:sp>
        <p:nvSpPr>
          <p:cNvPr id="20" name="TextBox 19"/>
          <p:cNvSpPr txBox="1"/>
          <p:nvPr/>
        </p:nvSpPr>
        <p:spPr>
          <a:xfrm>
            <a:off x="624683" y="1268760"/>
            <a:ext cx="7997514" cy="5013360"/>
          </a:xfrm>
          <a:prstGeom prst="rect">
            <a:avLst/>
          </a:prstGeom>
          <a:noFill/>
        </p:spPr>
        <p:txBody>
          <a:bodyPr wrap="square" rtlCol="0">
            <a:spAutoFit/>
          </a:bodyPr>
          <a:lstStyle/>
          <a:p>
            <a:pPr indent="360045" algn="just">
              <a:lnSpc>
                <a:spcPct val="150000"/>
              </a:lnSpc>
              <a:buBlip>
                <a:blip r:embed="rId3"/>
              </a:buBlip>
            </a:pPr>
            <a:r>
              <a:rPr lang="en-US" altLang="zh-CN" b="1" dirty="0" smtClean="0">
                <a:solidFill>
                  <a:srgbClr val="F7CF56"/>
                </a:solidFill>
                <a:latin typeface="+mn-ea"/>
              </a:rPr>
              <a:t>1</a:t>
            </a:r>
            <a:r>
              <a:rPr lang="zh-CN" altLang="en-US" b="1" dirty="0" smtClean="0">
                <a:solidFill>
                  <a:srgbClr val="F7CF56"/>
                </a:solidFill>
                <a:latin typeface="+mn-ea"/>
              </a:rPr>
              <a:t>、质量目标</a:t>
            </a:r>
          </a:p>
          <a:p>
            <a:pPr algn="just">
              <a:lnSpc>
                <a:spcPct val="150000"/>
              </a:lnSpc>
            </a:pPr>
            <a:r>
              <a:rPr lang="zh-CN" altLang="en-US" b="1" dirty="0" smtClean="0">
                <a:solidFill>
                  <a:srgbClr val="F7CF56"/>
                </a:solidFill>
                <a:latin typeface="+mn-ea"/>
              </a:rPr>
              <a:t>   本工程质量合格，最终目标国优，争创鲁班奖。</a:t>
            </a:r>
          </a:p>
          <a:p>
            <a:pPr indent="360045" algn="just">
              <a:lnSpc>
                <a:spcPct val="150000"/>
              </a:lnSpc>
              <a:buBlip>
                <a:blip r:embed="rId3"/>
              </a:buBlip>
            </a:pPr>
            <a:r>
              <a:rPr lang="en-US" altLang="zh-CN" b="1" dirty="0" smtClean="0">
                <a:solidFill>
                  <a:srgbClr val="F7CF56"/>
                </a:solidFill>
                <a:latin typeface="+mn-ea"/>
              </a:rPr>
              <a:t>2</a:t>
            </a:r>
            <a:r>
              <a:rPr lang="zh-CN" altLang="en-US" b="1" dirty="0" smtClean="0">
                <a:solidFill>
                  <a:srgbClr val="F7CF56"/>
                </a:solidFill>
                <a:latin typeface="+mn-ea"/>
              </a:rPr>
              <a:t>、进度目标</a:t>
            </a:r>
          </a:p>
          <a:p>
            <a:pPr algn="just">
              <a:lnSpc>
                <a:spcPct val="150000"/>
              </a:lnSpc>
            </a:pPr>
            <a:r>
              <a:rPr lang="zh-CN" altLang="en-US" b="1" dirty="0" smtClean="0">
                <a:solidFill>
                  <a:srgbClr val="F7CF56"/>
                </a:solidFill>
                <a:latin typeface="+mn-ea"/>
              </a:rPr>
              <a:t>   本工程按施工合同工期要求工期为</a:t>
            </a:r>
            <a:r>
              <a:rPr lang="en-US" altLang="zh-CN" b="1" dirty="0" smtClean="0">
                <a:solidFill>
                  <a:srgbClr val="F7CF56"/>
                </a:solidFill>
                <a:latin typeface="+mn-ea"/>
              </a:rPr>
              <a:t>1037</a:t>
            </a:r>
            <a:r>
              <a:rPr lang="zh-CN" altLang="en-US" b="1" dirty="0" smtClean="0">
                <a:solidFill>
                  <a:srgbClr val="F7CF56"/>
                </a:solidFill>
                <a:latin typeface="+mn-ea"/>
              </a:rPr>
              <a:t>天，全面完成合同文件规定的全部工程项目，安排总工期为</a:t>
            </a:r>
            <a:r>
              <a:rPr lang="en-US" altLang="zh-CN" b="1" dirty="0" smtClean="0">
                <a:solidFill>
                  <a:srgbClr val="F7CF56"/>
                </a:solidFill>
                <a:latin typeface="+mn-ea"/>
              </a:rPr>
              <a:t>1037</a:t>
            </a:r>
            <a:r>
              <a:rPr lang="zh-CN" altLang="en-US" b="1" dirty="0" smtClean="0">
                <a:solidFill>
                  <a:srgbClr val="F7CF56"/>
                </a:solidFill>
                <a:latin typeface="+mn-ea"/>
              </a:rPr>
              <a:t>日历天。</a:t>
            </a:r>
          </a:p>
          <a:p>
            <a:pPr indent="360045" algn="just">
              <a:lnSpc>
                <a:spcPct val="150000"/>
              </a:lnSpc>
              <a:buBlip>
                <a:blip r:embed="rId3"/>
              </a:buBlip>
            </a:pPr>
            <a:r>
              <a:rPr lang="en-US" altLang="zh-CN" b="1" dirty="0" smtClean="0">
                <a:solidFill>
                  <a:srgbClr val="F7CF56"/>
                </a:solidFill>
                <a:latin typeface="+mn-ea"/>
              </a:rPr>
              <a:t>3</a:t>
            </a:r>
            <a:r>
              <a:rPr lang="zh-CN" altLang="en-US" b="1" dirty="0" smtClean="0">
                <a:solidFill>
                  <a:srgbClr val="F7CF56"/>
                </a:solidFill>
                <a:latin typeface="+mn-ea"/>
              </a:rPr>
              <a:t>、安全目标</a:t>
            </a:r>
          </a:p>
          <a:p>
            <a:pPr algn="just">
              <a:lnSpc>
                <a:spcPct val="150000"/>
              </a:lnSpc>
            </a:pPr>
            <a:r>
              <a:rPr lang="zh-CN" altLang="en-US" b="1" dirty="0" smtClean="0">
                <a:solidFill>
                  <a:srgbClr val="F7CF56"/>
                </a:solidFill>
                <a:latin typeface="+mn-ea"/>
              </a:rPr>
              <a:t>   杜绝死亡和重伤事故，年度轻伤频率控制在</a:t>
            </a:r>
            <a:r>
              <a:rPr lang="en-US" altLang="zh-CN" b="1" dirty="0" smtClean="0">
                <a:solidFill>
                  <a:srgbClr val="F7CF56"/>
                </a:solidFill>
                <a:latin typeface="+mn-ea"/>
              </a:rPr>
              <a:t>2‰</a:t>
            </a:r>
            <a:r>
              <a:rPr lang="zh-CN" altLang="en-US" b="1" dirty="0" smtClean="0">
                <a:solidFill>
                  <a:srgbClr val="F7CF56"/>
                </a:solidFill>
                <a:latin typeface="+mn-ea"/>
              </a:rPr>
              <a:t>以内，安全达标。</a:t>
            </a:r>
          </a:p>
          <a:p>
            <a:pPr indent="360045" algn="just">
              <a:lnSpc>
                <a:spcPct val="150000"/>
              </a:lnSpc>
              <a:buBlip>
                <a:blip r:embed="rId3"/>
              </a:buBlip>
            </a:pPr>
            <a:r>
              <a:rPr lang="en-US" altLang="zh-CN" b="1" dirty="0" smtClean="0">
                <a:solidFill>
                  <a:srgbClr val="F7CF56"/>
                </a:solidFill>
                <a:latin typeface="+mn-ea"/>
              </a:rPr>
              <a:t>4</a:t>
            </a:r>
            <a:r>
              <a:rPr lang="zh-CN" altLang="en-US" b="1" dirty="0" smtClean="0">
                <a:solidFill>
                  <a:srgbClr val="F7CF56"/>
                </a:solidFill>
                <a:latin typeface="+mn-ea"/>
              </a:rPr>
              <a:t>、文明施工目标</a:t>
            </a:r>
          </a:p>
          <a:p>
            <a:pPr algn="just">
              <a:lnSpc>
                <a:spcPct val="150000"/>
              </a:lnSpc>
            </a:pPr>
            <a:r>
              <a:rPr lang="zh-CN" altLang="en-US" b="1" dirty="0" smtClean="0">
                <a:solidFill>
                  <a:srgbClr val="F7CF56"/>
                </a:solidFill>
                <a:latin typeface="+mn-ea"/>
              </a:rPr>
              <a:t>   严格按安全文明工地要求及施工平面布置图进行施工管理，确保达到国家</a:t>
            </a:r>
            <a:r>
              <a:rPr lang="en-US" altLang="zh-CN" b="1" dirty="0" smtClean="0">
                <a:solidFill>
                  <a:srgbClr val="F7CF56"/>
                </a:solidFill>
                <a:latin typeface="+mn-ea"/>
              </a:rPr>
              <a:t>3A</a:t>
            </a:r>
            <a:r>
              <a:rPr lang="zh-CN" altLang="en-US" b="1" dirty="0" smtClean="0">
                <a:solidFill>
                  <a:srgbClr val="F7CF56"/>
                </a:solidFill>
                <a:latin typeface="+mn-ea"/>
              </a:rPr>
              <a:t>级安全文明工地。</a:t>
            </a:r>
          </a:p>
          <a:p>
            <a:pPr indent="360045" algn="just">
              <a:lnSpc>
                <a:spcPct val="150000"/>
              </a:lnSpc>
              <a:buBlip>
                <a:blip r:embed="rId3"/>
              </a:buBlip>
            </a:pPr>
            <a:r>
              <a:rPr lang="en-US" altLang="zh-CN" b="1" dirty="0" smtClean="0">
                <a:solidFill>
                  <a:srgbClr val="F7CF56"/>
                </a:solidFill>
                <a:latin typeface="+mn-ea"/>
              </a:rPr>
              <a:t>5</a:t>
            </a:r>
            <a:r>
              <a:rPr lang="zh-CN" altLang="en-US" b="1" dirty="0" smtClean="0">
                <a:solidFill>
                  <a:srgbClr val="F7CF56"/>
                </a:solidFill>
                <a:latin typeface="+mn-ea"/>
              </a:rPr>
              <a:t>、环保卫生目标</a:t>
            </a:r>
          </a:p>
          <a:p>
            <a:pPr algn="just">
              <a:lnSpc>
                <a:spcPct val="150000"/>
              </a:lnSpc>
            </a:pPr>
            <a:r>
              <a:rPr lang="zh-CN" altLang="en-US" b="1" dirty="0" smtClean="0">
                <a:solidFill>
                  <a:srgbClr val="F7CF56"/>
                </a:solidFill>
                <a:latin typeface="+mn-ea"/>
              </a:rPr>
              <a:t>   确保在施工期间环境卫生符合有关规定，不污染、不扰民，美化工地。</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right)">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半闭框 8"/>
          <p:cNvSpPr/>
          <p:nvPr/>
        </p:nvSpPr>
        <p:spPr>
          <a:xfrm>
            <a:off x="342032" y="548680"/>
            <a:ext cx="395064" cy="432048"/>
          </a:xfrm>
          <a:prstGeom prst="halfFrame">
            <a:avLst/>
          </a:prstGeom>
          <a:solidFill>
            <a:srgbClr val="F7CF56"/>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剪去单角的矩形 9"/>
          <p:cNvSpPr/>
          <p:nvPr/>
        </p:nvSpPr>
        <p:spPr>
          <a:xfrm flipH="1">
            <a:off x="611560" y="548680"/>
            <a:ext cx="2592288" cy="432048"/>
          </a:xfrm>
          <a:prstGeom prst="snip1Rect">
            <a:avLst>
              <a:gd name="adj" fmla="val 50000"/>
            </a:avLst>
          </a:prstGeom>
          <a:solidFill>
            <a:srgbClr val="F7CF5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0" hangingPunct="0"/>
            <a:r>
              <a:rPr lang="zh-CN" altLang="en-US" sz="2400" b="1" dirty="0" smtClean="0">
                <a:solidFill>
                  <a:srgbClr val="002060"/>
                </a:solidFill>
                <a:latin typeface="华文中宋" panose="02010600040101010101" pitchFamily="2" charset="-122"/>
                <a:ea typeface="华文中宋" panose="02010600040101010101" pitchFamily="2" charset="-122"/>
              </a:rPr>
              <a:t>监理部组织机构</a:t>
            </a:r>
            <a:endParaRPr lang="zh-CN" altLang="en-US" sz="2400" b="1" dirty="0">
              <a:solidFill>
                <a:srgbClr val="002060"/>
              </a:solidFill>
              <a:latin typeface="华文中宋" panose="02010600040101010101" pitchFamily="2" charset="-122"/>
              <a:ea typeface="华文中宋" panose="02010600040101010101" pitchFamily="2" charset="-122"/>
            </a:endParaRPr>
          </a:p>
        </p:txBody>
      </p:sp>
      <p:sp>
        <p:nvSpPr>
          <p:cNvPr id="15" name="TextBox 14"/>
          <p:cNvSpPr txBox="1"/>
          <p:nvPr/>
        </p:nvSpPr>
        <p:spPr>
          <a:xfrm>
            <a:off x="6228184" y="1196752"/>
            <a:ext cx="2322005" cy="4732065"/>
          </a:xfrm>
          <a:prstGeom prst="rect">
            <a:avLst/>
          </a:prstGeom>
          <a:noFill/>
        </p:spPr>
        <p:txBody>
          <a:bodyPr wrap="square" rtlCol="0">
            <a:spAutoFit/>
          </a:bodyPr>
          <a:lstStyle/>
          <a:p>
            <a:pPr indent="360045" algn="just">
              <a:lnSpc>
                <a:spcPct val="120000"/>
              </a:lnSpc>
              <a:buBlip>
                <a:blip r:embed="rId3"/>
              </a:buBlip>
            </a:pPr>
            <a:r>
              <a:rPr lang="zh-CN" altLang="en-US" sz="1600" b="1" dirty="0" smtClean="0">
                <a:solidFill>
                  <a:srgbClr val="F7CF56"/>
                </a:solidFill>
                <a:latin typeface="+mn-ea"/>
              </a:rPr>
              <a:t>我们组建了一支素质高、专业齐、经验丰富（施工经验、设计经验）的监理部，监理的工程质量控制工作以“人”为本</a:t>
            </a:r>
            <a:r>
              <a:rPr lang="en-US" altLang="zh-CN" sz="1600" b="1" dirty="0" smtClean="0">
                <a:solidFill>
                  <a:srgbClr val="F7CF56"/>
                </a:solidFill>
                <a:latin typeface="+mn-ea"/>
              </a:rPr>
              <a:t>,</a:t>
            </a:r>
            <a:r>
              <a:rPr lang="zh-CN" altLang="en-US" sz="1600" b="1" dirty="0" smtClean="0">
                <a:solidFill>
                  <a:srgbClr val="F7CF56"/>
                </a:solidFill>
                <a:latin typeface="+mn-ea"/>
              </a:rPr>
              <a:t>做到“监”、“帮”结合</a:t>
            </a:r>
            <a:r>
              <a:rPr lang="en-US" altLang="zh-CN" sz="1600" b="1" dirty="0" smtClean="0">
                <a:solidFill>
                  <a:srgbClr val="F7CF56"/>
                </a:solidFill>
                <a:latin typeface="+mn-ea"/>
              </a:rPr>
              <a:t>,</a:t>
            </a:r>
            <a:r>
              <a:rPr lang="zh-CN" altLang="en-US" sz="1600" b="1" dirty="0" smtClean="0">
                <a:solidFill>
                  <a:srgbClr val="F7CF56"/>
                </a:solidFill>
                <a:latin typeface="+mn-ea"/>
              </a:rPr>
              <a:t>在本工程质量控制方面起到了显著效果。</a:t>
            </a:r>
            <a:endParaRPr lang="en-US" altLang="zh-CN" sz="1600" b="1" dirty="0" smtClean="0">
              <a:solidFill>
                <a:srgbClr val="F7CF56"/>
              </a:solidFill>
              <a:latin typeface="+mn-ea"/>
            </a:endParaRPr>
          </a:p>
          <a:p>
            <a:pPr algn="just">
              <a:lnSpc>
                <a:spcPct val="150000"/>
              </a:lnSpc>
            </a:pPr>
            <a:endParaRPr lang="zh-CN" altLang="en-US" sz="900" b="1" dirty="0" smtClean="0">
              <a:solidFill>
                <a:srgbClr val="F7CF56"/>
              </a:solidFill>
              <a:latin typeface="+mn-ea"/>
            </a:endParaRPr>
          </a:p>
          <a:p>
            <a:pPr indent="360045" algn="just">
              <a:lnSpc>
                <a:spcPct val="120000"/>
              </a:lnSpc>
              <a:buBlip>
                <a:blip r:embed="rId3"/>
              </a:buBlip>
            </a:pPr>
            <a:r>
              <a:rPr lang="zh-CN" altLang="en-US" sz="1600" b="1" dirty="0" smtClean="0">
                <a:solidFill>
                  <a:srgbClr val="F7CF56"/>
                </a:solidFill>
                <a:latin typeface="+mn-ea"/>
              </a:rPr>
              <a:t>监理人员配备实行动态控制，从项目开始到工程竣工验收，监理部配备的监理人员完全满足现场施工过程监理工作的需要。</a:t>
            </a:r>
          </a:p>
        </p:txBody>
      </p:sp>
      <p:grpSp>
        <p:nvGrpSpPr>
          <p:cNvPr id="70" name="组合 69"/>
          <p:cNvGrpSpPr/>
          <p:nvPr/>
        </p:nvGrpSpPr>
        <p:grpSpPr>
          <a:xfrm>
            <a:off x="707176" y="1347306"/>
            <a:ext cx="5160968" cy="4601974"/>
            <a:chOff x="683568" y="1268760"/>
            <a:chExt cx="5160968" cy="4601974"/>
          </a:xfrm>
        </p:grpSpPr>
        <p:sp>
          <p:nvSpPr>
            <p:cNvPr id="2" name="TextBox 1"/>
            <p:cNvSpPr txBox="1"/>
            <p:nvPr/>
          </p:nvSpPr>
          <p:spPr>
            <a:xfrm>
              <a:off x="2502248" y="1268760"/>
              <a:ext cx="1569660" cy="369332"/>
            </a:xfrm>
            <a:prstGeom prst="rect">
              <a:avLst/>
            </a:prstGeom>
            <a:solidFill>
              <a:srgbClr val="F7CF56"/>
            </a:solidFill>
            <a:ln>
              <a:noFill/>
            </a:ln>
          </p:spPr>
          <p:txBody>
            <a:bodyPr wrap="none" rtlCol="0">
              <a:spAutoFit/>
            </a:bodyPr>
            <a:lstStyle/>
            <a:p>
              <a:r>
                <a:rPr lang="zh-CN" altLang="en-US" dirty="0" smtClean="0">
                  <a:solidFill>
                    <a:srgbClr val="10327C"/>
                  </a:solidFill>
                  <a:latin typeface="方正粗倩简体" panose="03000509000000000000" pitchFamily="65" charset="-122"/>
                  <a:ea typeface="方正粗倩简体" panose="03000509000000000000" pitchFamily="65" charset="-122"/>
                </a:rPr>
                <a:t>总监理工程师</a:t>
              </a:r>
              <a:endParaRPr lang="zh-CN" altLang="en-US" dirty="0">
                <a:solidFill>
                  <a:srgbClr val="10327C"/>
                </a:solidFill>
                <a:latin typeface="方正粗倩简体" panose="03000509000000000000" pitchFamily="65" charset="-122"/>
                <a:ea typeface="方正粗倩简体" panose="03000509000000000000" pitchFamily="65" charset="-122"/>
              </a:endParaRPr>
            </a:p>
          </p:txBody>
        </p:sp>
        <p:sp>
          <p:nvSpPr>
            <p:cNvPr id="3" name="TextBox 2"/>
            <p:cNvSpPr txBox="1"/>
            <p:nvPr/>
          </p:nvSpPr>
          <p:spPr>
            <a:xfrm>
              <a:off x="683568" y="2161158"/>
              <a:ext cx="666552" cy="1477328"/>
            </a:xfrm>
            <a:prstGeom prst="rect">
              <a:avLst/>
            </a:prstGeom>
            <a:solidFill>
              <a:srgbClr val="F7CF56"/>
            </a:solidFill>
          </p:spPr>
          <p:txBody>
            <a:bodyPr wrap="square" rtlCol="0">
              <a:spAutoFit/>
            </a:bodyPr>
            <a:lstStyle/>
            <a:p>
              <a:r>
                <a:rPr lang="zh-CN" altLang="en-US" dirty="0" smtClean="0">
                  <a:solidFill>
                    <a:srgbClr val="10327C"/>
                  </a:solidFill>
                  <a:latin typeface="方正粗倩简体" panose="03000509000000000000" pitchFamily="65" charset="-122"/>
                  <a:ea typeface="方正粗倩简体" panose="03000509000000000000" pitchFamily="65" charset="-122"/>
                </a:rPr>
                <a:t>土建专业监理工程师</a:t>
              </a:r>
              <a:endParaRPr lang="zh-CN" altLang="en-US" dirty="0">
                <a:solidFill>
                  <a:srgbClr val="10327C"/>
                </a:solidFill>
                <a:latin typeface="方正粗倩简体" panose="03000509000000000000" pitchFamily="65" charset="-122"/>
                <a:ea typeface="方正粗倩简体" panose="03000509000000000000" pitchFamily="65" charset="-122"/>
              </a:endParaRPr>
            </a:p>
          </p:txBody>
        </p:sp>
        <p:sp>
          <p:nvSpPr>
            <p:cNvPr id="13" name="TextBox 12"/>
            <p:cNvSpPr txBox="1"/>
            <p:nvPr/>
          </p:nvSpPr>
          <p:spPr>
            <a:xfrm>
              <a:off x="1582688" y="2161158"/>
              <a:ext cx="666552" cy="1477328"/>
            </a:xfrm>
            <a:prstGeom prst="rect">
              <a:avLst/>
            </a:prstGeom>
            <a:solidFill>
              <a:srgbClr val="F7CF56"/>
            </a:solidFill>
          </p:spPr>
          <p:txBody>
            <a:bodyPr wrap="square" rtlCol="0">
              <a:spAutoFit/>
            </a:bodyPr>
            <a:lstStyle/>
            <a:p>
              <a:r>
                <a:rPr lang="zh-CN" altLang="en-US" dirty="0" smtClean="0">
                  <a:solidFill>
                    <a:srgbClr val="10327C"/>
                  </a:solidFill>
                  <a:latin typeface="方正粗倩简体" panose="03000509000000000000" pitchFamily="65" charset="-122"/>
                  <a:ea typeface="方正粗倩简体" panose="03000509000000000000" pitchFamily="65" charset="-122"/>
                </a:rPr>
                <a:t>测量专业监理工程师</a:t>
              </a:r>
              <a:endParaRPr lang="zh-CN" altLang="en-US" dirty="0">
                <a:solidFill>
                  <a:srgbClr val="10327C"/>
                </a:solidFill>
                <a:latin typeface="方正粗倩简体" panose="03000509000000000000" pitchFamily="65" charset="-122"/>
                <a:ea typeface="方正粗倩简体" panose="03000509000000000000" pitchFamily="65" charset="-122"/>
              </a:endParaRPr>
            </a:p>
          </p:txBody>
        </p:sp>
        <p:sp>
          <p:nvSpPr>
            <p:cNvPr id="14" name="TextBox 13"/>
            <p:cNvSpPr txBox="1"/>
            <p:nvPr/>
          </p:nvSpPr>
          <p:spPr>
            <a:xfrm>
              <a:off x="2483768" y="2161158"/>
              <a:ext cx="666552" cy="1477328"/>
            </a:xfrm>
            <a:prstGeom prst="rect">
              <a:avLst/>
            </a:prstGeom>
            <a:solidFill>
              <a:srgbClr val="F7CF56"/>
            </a:solidFill>
          </p:spPr>
          <p:txBody>
            <a:bodyPr wrap="square" rtlCol="0">
              <a:spAutoFit/>
            </a:bodyPr>
            <a:lstStyle/>
            <a:p>
              <a:r>
                <a:rPr lang="zh-CN" altLang="en-US" dirty="0" smtClean="0">
                  <a:solidFill>
                    <a:srgbClr val="10327C"/>
                  </a:solidFill>
                  <a:latin typeface="方正粗倩简体" panose="03000509000000000000" pitchFamily="65" charset="-122"/>
                  <a:ea typeface="方正粗倩简体" panose="03000509000000000000" pitchFamily="65" charset="-122"/>
                </a:rPr>
                <a:t>安全专业监理工程师</a:t>
              </a:r>
              <a:endParaRPr lang="zh-CN" altLang="en-US" dirty="0">
                <a:solidFill>
                  <a:srgbClr val="10327C"/>
                </a:solidFill>
                <a:latin typeface="方正粗倩简体" panose="03000509000000000000" pitchFamily="65" charset="-122"/>
                <a:ea typeface="方正粗倩简体" panose="03000509000000000000" pitchFamily="65" charset="-122"/>
              </a:endParaRPr>
            </a:p>
          </p:txBody>
        </p:sp>
        <p:sp>
          <p:nvSpPr>
            <p:cNvPr id="16" name="TextBox 15"/>
            <p:cNvSpPr txBox="1"/>
            <p:nvPr/>
          </p:nvSpPr>
          <p:spPr>
            <a:xfrm>
              <a:off x="3366344" y="2161158"/>
              <a:ext cx="666552" cy="1477328"/>
            </a:xfrm>
            <a:prstGeom prst="rect">
              <a:avLst/>
            </a:prstGeom>
            <a:solidFill>
              <a:srgbClr val="F7CF56"/>
            </a:solidFill>
          </p:spPr>
          <p:txBody>
            <a:bodyPr wrap="square" rtlCol="0">
              <a:spAutoFit/>
            </a:bodyPr>
            <a:lstStyle/>
            <a:p>
              <a:r>
                <a:rPr lang="zh-CN" altLang="en-US" dirty="0" smtClean="0">
                  <a:solidFill>
                    <a:srgbClr val="10327C"/>
                  </a:solidFill>
                  <a:latin typeface="方正粗倩简体" panose="03000509000000000000" pitchFamily="65" charset="-122"/>
                  <a:ea typeface="方正粗倩简体" panose="03000509000000000000" pitchFamily="65" charset="-122"/>
                </a:rPr>
                <a:t>电气专业监理工程师</a:t>
              </a:r>
              <a:endParaRPr lang="zh-CN" altLang="en-US" dirty="0">
                <a:solidFill>
                  <a:srgbClr val="10327C"/>
                </a:solidFill>
                <a:latin typeface="方正粗倩简体" panose="03000509000000000000" pitchFamily="65" charset="-122"/>
                <a:ea typeface="方正粗倩简体" panose="03000509000000000000" pitchFamily="65" charset="-122"/>
              </a:endParaRPr>
            </a:p>
          </p:txBody>
        </p:sp>
        <p:sp>
          <p:nvSpPr>
            <p:cNvPr id="17" name="TextBox 16"/>
            <p:cNvSpPr txBox="1"/>
            <p:nvPr/>
          </p:nvSpPr>
          <p:spPr>
            <a:xfrm>
              <a:off x="4265464" y="2161158"/>
              <a:ext cx="666552" cy="1477328"/>
            </a:xfrm>
            <a:prstGeom prst="rect">
              <a:avLst/>
            </a:prstGeom>
            <a:solidFill>
              <a:srgbClr val="F7CF56"/>
            </a:solidFill>
          </p:spPr>
          <p:txBody>
            <a:bodyPr wrap="square" rtlCol="0">
              <a:spAutoFit/>
            </a:bodyPr>
            <a:lstStyle/>
            <a:p>
              <a:r>
                <a:rPr lang="zh-CN" altLang="en-US" dirty="0" smtClean="0">
                  <a:solidFill>
                    <a:srgbClr val="10327C"/>
                  </a:solidFill>
                  <a:latin typeface="方正粗倩简体" panose="03000509000000000000" pitchFamily="65" charset="-122"/>
                  <a:ea typeface="方正粗倩简体" panose="03000509000000000000" pitchFamily="65" charset="-122"/>
                </a:rPr>
                <a:t>给排水专业监理工程师</a:t>
              </a:r>
              <a:endParaRPr lang="zh-CN" altLang="en-US" dirty="0">
                <a:solidFill>
                  <a:srgbClr val="10327C"/>
                </a:solidFill>
                <a:latin typeface="方正粗倩简体" panose="03000509000000000000" pitchFamily="65" charset="-122"/>
                <a:ea typeface="方正粗倩简体" panose="03000509000000000000" pitchFamily="65" charset="-122"/>
              </a:endParaRPr>
            </a:p>
          </p:txBody>
        </p:sp>
        <p:sp>
          <p:nvSpPr>
            <p:cNvPr id="18" name="TextBox 17"/>
            <p:cNvSpPr txBox="1"/>
            <p:nvPr/>
          </p:nvSpPr>
          <p:spPr>
            <a:xfrm>
              <a:off x="5166544" y="2161158"/>
              <a:ext cx="666552" cy="1477328"/>
            </a:xfrm>
            <a:prstGeom prst="rect">
              <a:avLst/>
            </a:prstGeom>
            <a:solidFill>
              <a:srgbClr val="F7CF56"/>
            </a:solidFill>
          </p:spPr>
          <p:txBody>
            <a:bodyPr wrap="square" rtlCol="0">
              <a:spAutoFit/>
            </a:bodyPr>
            <a:lstStyle/>
            <a:p>
              <a:r>
                <a:rPr lang="zh-CN" altLang="en-US" dirty="0" smtClean="0">
                  <a:solidFill>
                    <a:srgbClr val="10327C"/>
                  </a:solidFill>
                  <a:latin typeface="方正粗倩简体" panose="03000509000000000000" pitchFamily="65" charset="-122"/>
                  <a:ea typeface="方正粗倩简体" panose="03000509000000000000" pitchFamily="65" charset="-122"/>
                </a:rPr>
                <a:t>暖通专业监理工程师</a:t>
              </a:r>
              <a:endParaRPr lang="zh-CN" altLang="en-US" dirty="0">
                <a:solidFill>
                  <a:srgbClr val="10327C"/>
                </a:solidFill>
                <a:latin typeface="方正粗倩简体" panose="03000509000000000000" pitchFamily="65" charset="-122"/>
                <a:ea typeface="方正粗倩简体" panose="03000509000000000000" pitchFamily="65" charset="-122"/>
              </a:endParaRPr>
            </a:p>
          </p:txBody>
        </p:sp>
        <p:sp>
          <p:nvSpPr>
            <p:cNvPr id="19" name="TextBox 18"/>
            <p:cNvSpPr txBox="1"/>
            <p:nvPr/>
          </p:nvSpPr>
          <p:spPr>
            <a:xfrm>
              <a:off x="1331640" y="4393406"/>
              <a:ext cx="467072" cy="1477328"/>
            </a:xfrm>
            <a:prstGeom prst="rect">
              <a:avLst/>
            </a:prstGeom>
            <a:solidFill>
              <a:srgbClr val="F7CF56"/>
            </a:solidFill>
          </p:spPr>
          <p:txBody>
            <a:bodyPr wrap="square" rtlCol="0">
              <a:spAutoFit/>
            </a:bodyPr>
            <a:lstStyle/>
            <a:p>
              <a:r>
                <a:rPr lang="zh-CN" altLang="en-US" dirty="0" smtClean="0">
                  <a:solidFill>
                    <a:srgbClr val="10327C"/>
                  </a:solidFill>
                  <a:latin typeface="方正粗倩简体" panose="03000509000000000000" pitchFamily="65" charset="-122"/>
                  <a:ea typeface="方正粗倩简体" panose="03000509000000000000" pitchFamily="65" charset="-122"/>
                </a:rPr>
                <a:t>土建</a:t>
              </a:r>
              <a:r>
                <a:rPr lang="zh-CN" altLang="en-US" dirty="0">
                  <a:solidFill>
                    <a:srgbClr val="10327C"/>
                  </a:solidFill>
                  <a:latin typeface="方正粗倩简体" panose="03000509000000000000" pitchFamily="65" charset="-122"/>
                  <a:ea typeface="方正粗倩简体" panose="03000509000000000000" pitchFamily="65" charset="-122"/>
                </a:rPr>
                <a:t>监理员</a:t>
              </a:r>
            </a:p>
          </p:txBody>
        </p:sp>
        <p:sp>
          <p:nvSpPr>
            <p:cNvPr id="20" name="TextBox 19"/>
            <p:cNvSpPr txBox="1"/>
            <p:nvPr/>
          </p:nvSpPr>
          <p:spPr>
            <a:xfrm>
              <a:off x="1979712" y="4393406"/>
              <a:ext cx="469032" cy="1477328"/>
            </a:xfrm>
            <a:prstGeom prst="rect">
              <a:avLst/>
            </a:prstGeom>
            <a:solidFill>
              <a:srgbClr val="F7CF56"/>
            </a:solidFill>
          </p:spPr>
          <p:txBody>
            <a:bodyPr wrap="square" rtlCol="0">
              <a:spAutoFit/>
            </a:bodyPr>
            <a:lstStyle/>
            <a:p>
              <a:r>
                <a:rPr lang="zh-CN" altLang="en-US" dirty="0" smtClean="0">
                  <a:solidFill>
                    <a:srgbClr val="10327C"/>
                  </a:solidFill>
                  <a:latin typeface="方正粗倩简体" panose="03000509000000000000" pitchFamily="65" charset="-122"/>
                  <a:ea typeface="方正粗倩简体" panose="03000509000000000000" pitchFamily="65" charset="-122"/>
                </a:rPr>
                <a:t>土建</a:t>
              </a:r>
              <a:r>
                <a:rPr lang="zh-CN" altLang="en-US" dirty="0">
                  <a:solidFill>
                    <a:srgbClr val="10327C"/>
                  </a:solidFill>
                  <a:latin typeface="方正粗倩简体" panose="03000509000000000000" pitchFamily="65" charset="-122"/>
                  <a:ea typeface="方正粗倩简体" panose="03000509000000000000" pitchFamily="65" charset="-122"/>
                </a:rPr>
                <a:t>监理员</a:t>
              </a:r>
            </a:p>
          </p:txBody>
        </p:sp>
        <p:sp>
          <p:nvSpPr>
            <p:cNvPr id="21" name="TextBox 20"/>
            <p:cNvSpPr txBox="1"/>
            <p:nvPr/>
          </p:nvSpPr>
          <p:spPr>
            <a:xfrm>
              <a:off x="2699792" y="4393406"/>
              <a:ext cx="432048" cy="1477328"/>
            </a:xfrm>
            <a:prstGeom prst="rect">
              <a:avLst/>
            </a:prstGeom>
            <a:solidFill>
              <a:srgbClr val="F7CF56"/>
            </a:solidFill>
          </p:spPr>
          <p:txBody>
            <a:bodyPr wrap="square" rtlCol="0">
              <a:spAutoFit/>
            </a:bodyPr>
            <a:lstStyle/>
            <a:p>
              <a:r>
                <a:rPr lang="zh-CN" altLang="en-US" dirty="0" smtClean="0">
                  <a:solidFill>
                    <a:srgbClr val="10327C"/>
                  </a:solidFill>
                  <a:latin typeface="方正粗倩简体" panose="03000509000000000000" pitchFamily="65" charset="-122"/>
                  <a:ea typeface="方正粗倩简体" panose="03000509000000000000" pitchFamily="65" charset="-122"/>
                </a:rPr>
                <a:t>土建监理员</a:t>
              </a:r>
              <a:endParaRPr lang="zh-CN" altLang="en-US" dirty="0">
                <a:solidFill>
                  <a:srgbClr val="10327C"/>
                </a:solidFill>
                <a:latin typeface="方正粗倩简体" panose="03000509000000000000" pitchFamily="65" charset="-122"/>
                <a:ea typeface="方正粗倩简体" panose="03000509000000000000" pitchFamily="65" charset="-122"/>
              </a:endParaRPr>
            </a:p>
          </p:txBody>
        </p:sp>
        <p:sp>
          <p:nvSpPr>
            <p:cNvPr id="22" name="TextBox 21"/>
            <p:cNvSpPr txBox="1"/>
            <p:nvPr/>
          </p:nvSpPr>
          <p:spPr>
            <a:xfrm>
              <a:off x="3377784" y="4393406"/>
              <a:ext cx="666552" cy="646331"/>
            </a:xfrm>
            <a:prstGeom prst="rect">
              <a:avLst/>
            </a:prstGeom>
            <a:solidFill>
              <a:srgbClr val="F7CF56"/>
            </a:solidFill>
          </p:spPr>
          <p:txBody>
            <a:bodyPr wrap="square" rtlCol="0">
              <a:spAutoFit/>
            </a:bodyPr>
            <a:lstStyle/>
            <a:p>
              <a:r>
                <a:rPr lang="zh-CN" altLang="en-US" dirty="0" smtClean="0">
                  <a:solidFill>
                    <a:srgbClr val="10327C"/>
                  </a:solidFill>
                  <a:latin typeface="方正粗倩简体" panose="03000509000000000000" pitchFamily="65" charset="-122"/>
                  <a:ea typeface="方正粗倩简体" panose="03000509000000000000" pitchFamily="65" charset="-122"/>
                </a:rPr>
                <a:t>资料员</a:t>
              </a:r>
              <a:endParaRPr lang="zh-CN" altLang="en-US" dirty="0">
                <a:solidFill>
                  <a:srgbClr val="10327C"/>
                </a:solidFill>
                <a:latin typeface="方正粗倩简体" panose="03000509000000000000" pitchFamily="65" charset="-122"/>
                <a:ea typeface="方正粗倩简体" panose="03000509000000000000" pitchFamily="65" charset="-122"/>
              </a:endParaRPr>
            </a:p>
          </p:txBody>
        </p:sp>
        <p:sp>
          <p:nvSpPr>
            <p:cNvPr id="23" name="TextBox 22"/>
            <p:cNvSpPr txBox="1"/>
            <p:nvPr/>
          </p:nvSpPr>
          <p:spPr>
            <a:xfrm>
              <a:off x="4276904" y="4393406"/>
              <a:ext cx="666552" cy="923330"/>
            </a:xfrm>
            <a:prstGeom prst="rect">
              <a:avLst/>
            </a:prstGeom>
            <a:solidFill>
              <a:srgbClr val="F7CF56"/>
            </a:solidFill>
          </p:spPr>
          <p:txBody>
            <a:bodyPr wrap="square" rtlCol="0">
              <a:spAutoFit/>
            </a:bodyPr>
            <a:lstStyle/>
            <a:p>
              <a:r>
                <a:rPr lang="zh-CN" altLang="en-US" dirty="0">
                  <a:solidFill>
                    <a:srgbClr val="10327C"/>
                  </a:solidFill>
                  <a:latin typeface="方正粗倩简体" panose="03000509000000000000" pitchFamily="65" charset="-122"/>
                  <a:ea typeface="方正粗倩简体" panose="03000509000000000000" pitchFamily="65" charset="-122"/>
                </a:rPr>
                <a:t>水电监理员</a:t>
              </a:r>
            </a:p>
          </p:txBody>
        </p:sp>
        <p:sp>
          <p:nvSpPr>
            <p:cNvPr id="24" name="TextBox 23"/>
            <p:cNvSpPr txBox="1"/>
            <p:nvPr/>
          </p:nvSpPr>
          <p:spPr>
            <a:xfrm>
              <a:off x="5177984" y="4393406"/>
              <a:ext cx="666552" cy="923330"/>
            </a:xfrm>
            <a:prstGeom prst="rect">
              <a:avLst/>
            </a:prstGeom>
            <a:solidFill>
              <a:srgbClr val="F7CF56"/>
            </a:solidFill>
          </p:spPr>
          <p:txBody>
            <a:bodyPr wrap="square" rtlCol="0">
              <a:spAutoFit/>
            </a:bodyPr>
            <a:lstStyle/>
            <a:p>
              <a:r>
                <a:rPr lang="zh-CN" altLang="en-US" dirty="0" smtClean="0">
                  <a:solidFill>
                    <a:srgbClr val="10327C"/>
                  </a:solidFill>
                  <a:latin typeface="方正粗倩简体" panose="03000509000000000000" pitchFamily="65" charset="-122"/>
                  <a:ea typeface="方正粗倩简体" panose="03000509000000000000" pitchFamily="65" charset="-122"/>
                </a:rPr>
                <a:t>水电监理员</a:t>
              </a:r>
              <a:endParaRPr lang="zh-CN" altLang="en-US" dirty="0">
                <a:solidFill>
                  <a:srgbClr val="10327C"/>
                </a:solidFill>
                <a:latin typeface="方正粗倩简体" panose="03000509000000000000" pitchFamily="65" charset="-122"/>
                <a:ea typeface="方正粗倩简体" panose="03000509000000000000" pitchFamily="65" charset="-122"/>
              </a:endParaRPr>
            </a:p>
          </p:txBody>
        </p:sp>
        <p:cxnSp>
          <p:nvCxnSpPr>
            <p:cNvPr id="11" name="直接连接符 10"/>
            <p:cNvCxnSpPr/>
            <p:nvPr/>
          </p:nvCxnSpPr>
          <p:spPr>
            <a:xfrm>
              <a:off x="3287078" y="1638092"/>
              <a:ext cx="0" cy="307042"/>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endCxn id="3" idx="0"/>
            </p:cNvCxnSpPr>
            <p:nvPr/>
          </p:nvCxnSpPr>
          <p:spPr>
            <a:xfrm>
              <a:off x="1016844" y="1945134"/>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016844" y="1945134"/>
              <a:ext cx="4482976" cy="0"/>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915964" y="1945134"/>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2817882" y="1945134"/>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3691360" y="1945134"/>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4590480" y="1945134"/>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492398" y="1945134"/>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691852" y="4393406"/>
              <a:ext cx="423764" cy="1477328"/>
            </a:xfrm>
            <a:prstGeom prst="rect">
              <a:avLst/>
            </a:prstGeom>
            <a:solidFill>
              <a:srgbClr val="F7CF56"/>
            </a:solidFill>
          </p:spPr>
          <p:txBody>
            <a:bodyPr wrap="square" rtlCol="0">
              <a:spAutoFit/>
            </a:bodyPr>
            <a:lstStyle/>
            <a:p>
              <a:r>
                <a:rPr lang="zh-CN" altLang="en-US" dirty="0" smtClean="0">
                  <a:solidFill>
                    <a:srgbClr val="10327C"/>
                  </a:solidFill>
                  <a:latin typeface="方正粗倩简体" panose="03000509000000000000" pitchFamily="65" charset="-122"/>
                  <a:ea typeface="方正粗倩简体" panose="03000509000000000000" pitchFamily="65" charset="-122"/>
                </a:rPr>
                <a:t>土建</a:t>
              </a:r>
              <a:r>
                <a:rPr lang="zh-CN" altLang="en-US" dirty="0">
                  <a:solidFill>
                    <a:srgbClr val="10327C"/>
                  </a:solidFill>
                  <a:latin typeface="方正粗倩简体" panose="03000509000000000000" pitchFamily="65" charset="-122"/>
                  <a:ea typeface="方正粗倩简体" panose="03000509000000000000" pitchFamily="65" charset="-122"/>
                </a:rPr>
                <a:t>监理员</a:t>
              </a:r>
            </a:p>
          </p:txBody>
        </p:sp>
        <p:grpSp>
          <p:nvGrpSpPr>
            <p:cNvPr id="52" name="组合 51"/>
            <p:cNvGrpSpPr/>
            <p:nvPr/>
          </p:nvGrpSpPr>
          <p:grpSpPr>
            <a:xfrm flipV="1">
              <a:off x="1001890" y="3595054"/>
              <a:ext cx="4482976" cy="586264"/>
              <a:chOff x="1016844" y="1825814"/>
              <a:chExt cx="4482976" cy="523066"/>
            </a:xfrm>
          </p:grpSpPr>
          <p:cxnSp>
            <p:nvCxnSpPr>
              <p:cNvPr id="53" name="直接连接符 52"/>
              <p:cNvCxnSpPr/>
              <p:nvPr/>
            </p:nvCxnSpPr>
            <p:spPr>
              <a:xfrm>
                <a:off x="3287078" y="1825814"/>
                <a:ext cx="0" cy="307042"/>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1016844" y="2132856"/>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016844" y="2132856"/>
                <a:ext cx="4482976" cy="0"/>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915964" y="2132856"/>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2817882" y="2132856"/>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3691360" y="2132856"/>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590480" y="2132856"/>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5492398" y="2132856"/>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985836" y="4160696"/>
              <a:ext cx="4482976" cy="242025"/>
              <a:chOff x="985836" y="4348418"/>
              <a:chExt cx="4482976" cy="242025"/>
            </a:xfrm>
          </p:grpSpPr>
          <p:cxnSp>
            <p:nvCxnSpPr>
              <p:cNvPr id="61" name="直接连接符 60"/>
              <p:cNvCxnSpPr/>
              <p:nvPr/>
            </p:nvCxnSpPr>
            <p:spPr>
              <a:xfrm>
                <a:off x="985836" y="4348418"/>
                <a:ext cx="4482976" cy="0"/>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1001890" y="4369040"/>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1565176" y="4370833"/>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2214228" y="4370833"/>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2923862" y="4374419"/>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3700354" y="4370833"/>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4596949" y="4374419"/>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5460955" y="4365104"/>
                <a:ext cx="0" cy="216024"/>
              </a:xfrm>
              <a:prstGeom prst="line">
                <a:avLst/>
              </a:prstGeom>
              <a:ln w="28575">
                <a:solidFill>
                  <a:srgbClr val="F7CF56"/>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半闭框 10"/>
          <p:cNvSpPr/>
          <p:nvPr/>
        </p:nvSpPr>
        <p:spPr>
          <a:xfrm>
            <a:off x="323528" y="548680"/>
            <a:ext cx="395064" cy="432048"/>
          </a:xfrm>
          <a:prstGeom prst="halfFrame">
            <a:avLst/>
          </a:prstGeom>
          <a:solidFill>
            <a:srgbClr val="F7CF56"/>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剪去单角的矩形 12"/>
          <p:cNvSpPr/>
          <p:nvPr/>
        </p:nvSpPr>
        <p:spPr>
          <a:xfrm flipH="1">
            <a:off x="593056" y="548680"/>
            <a:ext cx="3108582" cy="432048"/>
          </a:xfrm>
          <a:prstGeom prst="snip1Rect">
            <a:avLst>
              <a:gd name="adj" fmla="val 50000"/>
            </a:avLst>
          </a:prstGeom>
          <a:solidFill>
            <a:srgbClr val="F7CF5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0" hangingPunct="0"/>
            <a:r>
              <a:rPr lang="zh-CN" altLang="en-US" sz="2400" b="1" dirty="0" smtClean="0">
                <a:solidFill>
                  <a:srgbClr val="002060"/>
                </a:solidFill>
                <a:latin typeface="华文中宋" panose="02010600040101010101" pitchFamily="2" charset="-122"/>
                <a:ea typeface="华文中宋" panose="02010600040101010101" pitchFamily="2" charset="-122"/>
              </a:rPr>
              <a:t>监理部工作开展情况</a:t>
            </a:r>
            <a:endParaRPr lang="zh-CN" altLang="en-US" sz="2400" b="1" dirty="0">
              <a:solidFill>
                <a:srgbClr val="002060"/>
              </a:solidFill>
              <a:latin typeface="华文中宋" panose="02010600040101010101" pitchFamily="2" charset="-122"/>
              <a:ea typeface="华文中宋" panose="02010600040101010101" pitchFamily="2" charset="-122"/>
            </a:endParaRPr>
          </a:p>
        </p:txBody>
      </p:sp>
      <p:sp>
        <p:nvSpPr>
          <p:cNvPr id="3" name="空心弧 2"/>
          <p:cNvSpPr/>
          <p:nvPr/>
        </p:nvSpPr>
        <p:spPr>
          <a:xfrm rot="19869616">
            <a:off x="1006520" y="2852936"/>
            <a:ext cx="1477248" cy="1477248"/>
          </a:xfrm>
          <a:prstGeom prst="blockArc">
            <a:avLst>
              <a:gd name="adj1" fmla="val 10800000"/>
              <a:gd name="adj2" fmla="val 28904"/>
              <a:gd name="adj3" fmla="val 8558"/>
            </a:avLst>
          </a:prstGeom>
          <a:solidFill>
            <a:srgbClr val="F7C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TextBox 5"/>
          <p:cNvSpPr txBox="1"/>
          <p:nvPr/>
        </p:nvSpPr>
        <p:spPr>
          <a:xfrm>
            <a:off x="1297855" y="3130221"/>
            <a:ext cx="996707" cy="830997"/>
          </a:xfrm>
          <a:prstGeom prst="rect">
            <a:avLst/>
          </a:prstGeom>
          <a:noFill/>
        </p:spPr>
        <p:txBody>
          <a:bodyPr wrap="square" rtlCol="0">
            <a:spAutoFit/>
          </a:bodyPr>
          <a:lstStyle/>
          <a:p>
            <a:r>
              <a:rPr lang="zh-CN" altLang="zh-CN" sz="2400" b="1" dirty="0" smtClean="0">
                <a:solidFill>
                  <a:srgbClr val="F7CF56"/>
                </a:solidFill>
                <a:latin typeface="华文中宋" panose="02010600040101010101" pitchFamily="2" charset="-122"/>
                <a:ea typeface="华文中宋" panose="02010600040101010101" pitchFamily="2" charset="-122"/>
              </a:rPr>
              <a:t>质量管理</a:t>
            </a:r>
            <a:endParaRPr lang="zh-CN" altLang="en-US" sz="2400" dirty="0">
              <a:solidFill>
                <a:srgbClr val="F7CF56"/>
              </a:solidFill>
              <a:latin typeface="华文中宋" panose="02010600040101010101" pitchFamily="2" charset="-122"/>
              <a:ea typeface="华文中宋" panose="02010600040101010101" pitchFamily="2" charset="-122"/>
            </a:endParaRPr>
          </a:p>
        </p:txBody>
      </p:sp>
      <p:sp>
        <p:nvSpPr>
          <p:cNvPr id="7" name="椭圆 6"/>
          <p:cNvSpPr/>
          <p:nvPr/>
        </p:nvSpPr>
        <p:spPr>
          <a:xfrm>
            <a:off x="1081831" y="2908724"/>
            <a:ext cx="1268518" cy="1268518"/>
          </a:xfrm>
          <a:prstGeom prst="ellipse">
            <a:avLst/>
          </a:prstGeom>
          <a:noFill/>
          <a:ln>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3027040" y="2344087"/>
            <a:ext cx="4824536" cy="2169825"/>
          </a:xfrm>
          <a:prstGeom prst="rect">
            <a:avLst/>
          </a:prstGeom>
          <a:noFill/>
        </p:spPr>
        <p:txBody>
          <a:bodyPr wrap="square" rtlCol="0">
            <a:spAutoFit/>
          </a:bodyPr>
          <a:lstStyle/>
          <a:p>
            <a:pPr indent="360045" algn="just">
              <a:lnSpc>
                <a:spcPct val="150000"/>
              </a:lnSpc>
              <a:buBlip>
                <a:blip r:embed="rId3"/>
              </a:buBlip>
            </a:pPr>
            <a:r>
              <a:rPr lang="en-US" altLang="zh-CN" b="1" dirty="0">
                <a:solidFill>
                  <a:srgbClr val="F7CF56"/>
                </a:solidFill>
                <a:latin typeface="华文中宋" panose="02010600040101010101" pitchFamily="2" charset="-122"/>
                <a:ea typeface="华文中宋" panose="02010600040101010101" pitchFamily="2" charset="-122"/>
              </a:rPr>
              <a:t>1</a:t>
            </a:r>
            <a:r>
              <a:rPr lang="zh-CN" altLang="en-US" b="1" dirty="0">
                <a:solidFill>
                  <a:srgbClr val="F7CF56"/>
                </a:solidFill>
                <a:latin typeface="华文中宋" panose="02010600040101010101" pitchFamily="2" charset="-122"/>
                <a:ea typeface="华文中宋" panose="02010600040101010101" pitchFamily="2" charset="-122"/>
              </a:rPr>
              <a:t>、围绕创优目标，精心组织</a:t>
            </a:r>
            <a:r>
              <a:rPr lang="zh-CN" altLang="en-US" b="1" dirty="0" smtClean="0">
                <a:solidFill>
                  <a:srgbClr val="F7CF56"/>
                </a:solidFill>
                <a:latin typeface="华文中宋" panose="02010600040101010101" pitchFamily="2" charset="-122"/>
                <a:ea typeface="华文中宋" panose="02010600040101010101" pitchFamily="2" charset="-122"/>
              </a:rPr>
              <a:t>策划</a:t>
            </a:r>
            <a:endParaRPr lang="en-US" altLang="zh-CN" b="1" dirty="0" smtClean="0">
              <a:solidFill>
                <a:srgbClr val="F7CF56"/>
              </a:solidFill>
              <a:latin typeface="华文中宋" panose="02010600040101010101" pitchFamily="2" charset="-122"/>
              <a:ea typeface="华文中宋" panose="02010600040101010101" pitchFamily="2" charset="-122"/>
            </a:endParaRPr>
          </a:p>
          <a:p>
            <a:pPr indent="360045" algn="just">
              <a:lnSpc>
                <a:spcPct val="150000"/>
              </a:lnSpc>
              <a:buBlip>
                <a:blip r:embed="rId3"/>
              </a:buBlip>
            </a:pPr>
            <a:r>
              <a:rPr lang="en-US" altLang="zh-CN" b="1" dirty="0">
                <a:solidFill>
                  <a:srgbClr val="F7CF56"/>
                </a:solidFill>
                <a:latin typeface="华文中宋" panose="02010600040101010101" pitchFamily="2" charset="-122"/>
                <a:ea typeface="华文中宋" panose="02010600040101010101" pitchFamily="2" charset="-122"/>
              </a:rPr>
              <a:t>2</a:t>
            </a:r>
            <a:r>
              <a:rPr lang="zh-CN" altLang="en-US" b="1" dirty="0">
                <a:solidFill>
                  <a:srgbClr val="F7CF56"/>
                </a:solidFill>
                <a:latin typeface="华文中宋" panose="02010600040101010101" pitchFamily="2" charset="-122"/>
                <a:ea typeface="华文中宋" panose="02010600040101010101" pitchFamily="2" charset="-122"/>
              </a:rPr>
              <a:t>、严格</a:t>
            </a:r>
            <a:r>
              <a:rPr lang="zh-CN" altLang="en-US" b="1" dirty="0" smtClean="0">
                <a:solidFill>
                  <a:srgbClr val="F7CF56"/>
                </a:solidFill>
                <a:latin typeface="华文中宋" panose="02010600040101010101" pitchFamily="2" charset="-122"/>
                <a:ea typeface="华文中宋" panose="02010600040101010101" pitchFamily="2" charset="-122"/>
              </a:rPr>
              <a:t>过程控制</a:t>
            </a:r>
            <a:endParaRPr lang="en-US" altLang="zh-CN" b="1" dirty="0" smtClean="0">
              <a:solidFill>
                <a:srgbClr val="F7CF56"/>
              </a:solidFill>
              <a:latin typeface="华文中宋" panose="02010600040101010101" pitchFamily="2" charset="-122"/>
              <a:ea typeface="华文中宋" panose="02010600040101010101" pitchFamily="2" charset="-122"/>
            </a:endParaRPr>
          </a:p>
          <a:p>
            <a:pPr indent="360045" algn="just">
              <a:lnSpc>
                <a:spcPct val="150000"/>
              </a:lnSpc>
              <a:buBlip>
                <a:blip r:embed="rId3"/>
              </a:buBlip>
            </a:pPr>
            <a:r>
              <a:rPr lang="en-US" altLang="zh-CN" b="1" dirty="0">
                <a:solidFill>
                  <a:srgbClr val="F7CF56"/>
                </a:solidFill>
                <a:latin typeface="华文中宋" panose="02010600040101010101" pitchFamily="2" charset="-122"/>
                <a:ea typeface="华文中宋" panose="02010600040101010101" pitchFamily="2" charset="-122"/>
              </a:rPr>
              <a:t>3</a:t>
            </a:r>
            <a:r>
              <a:rPr lang="zh-CN" altLang="en-US" b="1" dirty="0" smtClean="0">
                <a:solidFill>
                  <a:srgbClr val="F7CF56"/>
                </a:solidFill>
                <a:latin typeface="华文中宋" panose="02010600040101010101" pitchFamily="2" charset="-122"/>
                <a:ea typeface="华文中宋" panose="02010600040101010101" pitchFamily="2" charset="-122"/>
              </a:rPr>
              <a:t>、质量事故的零发生，完美的质量达标</a:t>
            </a:r>
            <a:endParaRPr lang="en-US" altLang="zh-CN" b="1" dirty="0" smtClean="0">
              <a:solidFill>
                <a:srgbClr val="F7CF56"/>
              </a:solidFill>
              <a:latin typeface="华文中宋" panose="02010600040101010101" pitchFamily="2" charset="-122"/>
              <a:ea typeface="华文中宋" panose="02010600040101010101" pitchFamily="2" charset="-122"/>
            </a:endParaRPr>
          </a:p>
          <a:p>
            <a:pPr indent="360045" algn="just">
              <a:lnSpc>
                <a:spcPct val="150000"/>
              </a:lnSpc>
              <a:buBlip>
                <a:blip r:embed="rId3"/>
              </a:buBlip>
            </a:pPr>
            <a:r>
              <a:rPr lang="en-US" altLang="zh-CN" b="1" dirty="0">
                <a:solidFill>
                  <a:srgbClr val="F7CF56"/>
                </a:solidFill>
                <a:latin typeface="华文中宋" panose="02010600040101010101" pitchFamily="2" charset="-122"/>
                <a:ea typeface="华文中宋" panose="02010600040101010101" pitchFamily="2" charset="-122"/>
              </a:rPr>
              <a:t>4</a:t>
            </a:r>
            <a:r>
              <a:rPr lang="zh-CN" altLang="en-US" b="1" dirty="0" smtClean="0">
                <a:solidFill>
                  <a:srgbClr val="F7CF56"/>
                </a:solidFill>
                <a:latin typeface="华文中宋" panose="02010600040101010101" pitchFamily="2" charset="-122"/>
                <a:ea typeface="华文中宋" panose="02010600040101010101" pitchFamily="2" charset="-122"/>
              </a:rPr>
              <a:t>、过程质量</a:t>
            </a:r>
            <a:r>
              <a:rPr lang="zh-CN" altLang="en-US" b="1" dirty="0">
                <a:solidFill>
                  <a:srgbClr val="F7CF56"/>
                </a:solidFill>
                <a:latin typeface="华文中宋" panose="02010600040101010101" pitchFamily="2" charset="-122"/>
                <a:ea typeface="华文中宋" panose="02010600040101010101" pitchFamily="2" charset="-122"/>
              </a:rPr>
              <a:t>亮点</a:t>
            </a:r>
            <a:r>
              <a:rPr lang="zh-CN" altLang="en-US" b="1" dirty="0" smtClean="0">
                <a:solidFill>
                  <a:srgbClr val="F7CF56"/>
                </a:solidFill>
                <a:latin typeface="华文中宋" panose="02010600040101010101" pitchFamily="2" charset="-122"/>
                <a:ea typeface="华文中宋" panose="02010600040101010101" pitchFamily="2" charset="-122"/>
              </a:rPr>
              <a:t>展示</a:t>
            </a:r>
            <a:endParaRPr lang="en-US" altLang="zh-CN" b="1" dirty="0" smtClean="0">
              <a:solidFill>
                <a:srgbClr val="F7CF56"/>
              </a:solidFill>
              <a:latin typeface="华文中宋" panose="02010600040101010101" pitchFamily="2" charset="-122"/>
              <a:ea typeface="华文中宋" panose="02010600040101010101" pitchFamily="2" charset="-122"/>
            </a:endParaRPr>
          </a:p>
          <a:p>
            <a:pPr indent="360045" algn="just">
              <a:lnSpc>
                <a:spcPct val="150000"/>
              </a:lnSpc>
              <a:buBlip>
                <a:blip r:embed="rId3"/>
              </a:buBlip>
            </a:pPr>
            <a:r>
              <a:rPr lang="en-US" altLang="zh-CN" b="1" dirty="0">
                <a:solidFill>
                  <a:srgbClr val="F7CF56"/>
                </a:solidFill>
                <a:latin typeface="华文中宋" panose="02010600040101010101" pitchFamily="2" charset="-122"/>
                <a:ea typeface="华文中宋" panose="02010600040101010101" pitchFamily="2" charset="-122"/>
              </a:rPr>
              <a:t>5</a:t>
            </a:r>
            <a:r>
              <a:rPr lang="zh-CN" altLang="en-US" b="1" dirty="0">
                <a:solidFill>
                  <a:srgbClr val="F7CF56"/>
                </a:solidFill>
                <a:latin typeface="华文中宋" panose="02010600040101010101" pitchFamily="2" charset="-122"/>
                <a:ea typeface="华文中宋" panose="02010600040101010101" pitchFamily="2" charset="-122"/>
              </a:rPr>
              <a:t>、本项目荣获各级施工质量奖</a:t>
            </a:r>
            <a:r>
              <a:rPr lang="zh-CN" altLang="en-US" b="1" dirty="0" smtClean="0">
                <a:solidFill>
                  <a:srgbClr val="F7CF56"/>
                </a:solidFill>
                <a:latin typeface="华文中宋" panose="02010600040101010101" pitchFamily="2" charset="-122"/>
                <a:ea typeface="华文中宋" panose="02010600040101010101" pitchFamily="2" charset="-122"/>
              </a:rPr>
              <a:t>项</a:t>
            </a:r>
            <a:endParaRPr lang="zh-CN" altLang="en-US" b="1" dirty="0">
              <a:solidFill>
                <a:srgbClr val="F7CF56"/>
              </a:solidFill>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trips(downLeft)">
                                      <p:cBhvr>
                                        <p:cTn id="15" dur="500"/>
                                        <p:tgtEl>
                                          <p:spTgt spid="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3"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2513687" y="1299723"/>
            <a:ext cx="3877048" cy="507831"/>
          </a:xfrm>
          <a:prstGeom prst="rect">
            <a:avLst/>
          </a:prstGeom>
          <a:noFill/>
          <a:ln w="28575">
            <a:noFill/>
            <a:prstDash val="dash"/>
          </a:ln>
        </p:spPr>
        <p:txBody>
          <a:bodyPr wrap="square" rtlCol="0">
            <a:spAutoFit/>
          </a:bodyPr>
          <a:lstStyle/>
          <a:p>
            <a:pPr algn="just">
              <a:lnSpc>
                <a:spcPct val="150000"/>
              </a:lnSpc>
            </a:pPr>
            <a:r>
              <a:rPr lang="en-US" altLang="zh-CN" b="1" dirty="0" smtClean="0">
                <a:solidFill>
                  <a:srgbClr val="F7CF56"/>
                </a:solidFill>
                <a:latin typeface="华文中宋" panose="02010600040101010101" pitchFamily="2" charset="-122"/>
                <a:ea typeface="华文中宋" panose="02010600040101010101" pitchFamily="2" charset="-122"/>
              </a:rPr>
              <a:t>1</a:t>
            </a:r>
            <a:r>
              <a:rPr lang="zh-CN" altLang="en-US" b="1" dirty="0">
                <a:solidFill>
                  <a:srgbClr val="F7CF56"/>
                </a:solidFill>
                <a:latin typeface="华文中宋" panose="02010600040101010101" pitchFamily="2" charset="-122"/>
                <a:ea typeface="华文中宋" panose="02010600040101010101" pitchFamily="2" charset="-122"/>
              </a:rPr>
              <a:t>、围绕创优目标，精心组织</a:t>
            </a:r>
            <a:r>
              <a:rPr lang="zh-CN" altLang="en-US" b="1" dirty="0" smtClean="0">
                <a:solidFill>
                  <a:srgbClr val="F7CF56"/>
                </a:solidFill>
                <a:latin typeface="华文中宋" panose="02010600040101010101" pitchFamily="2" charset="-122"/>
                <a:ea typeface="华文中宋" panose="02010600040101010101" pitchFamily="2" charset="-122"/>
              </a:rPr>
              <a:t>策划</a:t>
            </a:r>
            <a:endParaRPr lang="en-US" altLang="zh-CN" b="1" dirty="0" smtClean="0">
              <a:solidFill>
                <a:srgbClr val="F7CF56"/>
              </a:solidFill>
              <a:latin typeface="华文中宋" panose="02010600040101010101" pitchFamily="2" charset="-122"/>
              <a:ea typeface="华文中宋" panose="02010600040101010101" pitchFamily="2" charset="-122"/>
            </a:endParaRPr>
          </a:p>
        </p:txBody>
      </p:sp>
      <p:sp>
        <p:nvSpPr>
          <p:cNvPr id="2" name="TextBox 1"/>
          <p:cNvSpPr txBox="1"/>
          <p:nvPr/>
        </p:nvSpPr>
        <p:spPr>
          <a:xfrm>
            <a:off x="755576" y="2108609"/>
            <a:ext cx="7776864" cy="3000821"/>
          </a:xfrm>
          <a:prstGeom prst="rect">
            <a:avLst/>
          </a:prstGeom>
          <a:noFill/>
        </p:spPr>
        <p:txBody>
          <a:bodyPr wrap="square" rtlCol="0">
            <a:spAutoFit/>
          </a:bodyPr>
          <a:lstStyle/>
          <a:p>
            <a:pPr marL="285750" indent="285750">
              <a:lnSpc>
                <a:spcPct val="150000"/>
              </a:lnSpc>
              <a:buFont typeface="Wingdings" panose="05000000000000000000" pitchFamily="2" charset="2"/>
              <a:buChar char="u"/>
            </a:pPr>
            <a:r>
              <a:rPr lang="zh-CN" altLang="zh-CN" b="1" dirty="0">
                <a:solidFill>
                  <a:srgbClr val="F7CF56"/>
                </a:solidFill>
                <a:latin typeface="+mn-ea"/>
              </a:rPr>
              <a:t>规范监理规划、监理细则编制，明确现场控制要点</a:t>
            </a:r>
          </a:p>
          <a:p>
            <a:pPr marL="285750" indent="285750">
              <a:lnSpc>
                <a:spcPct val="150000"/>
              </a:lnSpc>
              <a:buFont typeface="Wingdings" panose="05000000000000000000" pitchFamily="2" charset="2"/>
              <a:buChar char="u"/>
            </a:pPr>
            <a:r>
              <a:rPr lang="zh-CN" altLang="zh-CN" b="1" dirty="0">
                <a:solidFill>
                  <a:srgbClr val="F7CF56"/>
                </a:solidFill>
                <a:latin typeface="+mn-ea"/>
              </a:rPr>
              <a:t>编制项目监理规划、土建工程监理实施细则、电气工程监理实施细则、给排水工程监理实施细则、暖通工程监理实施细则、安全、文明施工监理实施细则等，监理规划、细则中明确了具体的质量控制要求，为针对性地开展质量管理工作提供了有效的指导。</a:t>
            </a:r>
          </a:p>
          <a:p>
            <a:pPr marL="285750" indent="285750">
              <a:lnSpc>
                <a:spcPct val="150000"/>
              </a:lnSpc>
              <a:buFont typeface="Wingdings" panose="05000000000000000000" pitchFamily="2" charset="2"/>
              <a:buChar char="u"/>
            </a:pPr>
            <a:r>
              <a:rPr lang="zh-CN" altLang="zh-CN" b="1" dirty="0">
                <a:solidFill>
                  <a:srgbClr val="F7CF56"/>
                </a:solidFill>
                <a:latin typeface="+mn-ea"/>
              </a:rPr>
              <a:t>为确保工程质量，我监理部确立了以预控为主、跟踪监控、监帮结合、强化验收的工作方法对工程质量进行控制。</a:t>
            </a:r>
            <a:endParaRPr lang="zh-CN" altLang="en-US" b="1" dirty="0">
              <a:solidFill>
                <a:srgbClr val="F7CF56"/>
              </a:solidFill>
              <a:latin typeface="+mn-ea"/>
            </a:endParaRPr>
          </a:p>
        </p:txBody>
      </p:sp>
      <p:grpSp>
        <p:nvGrpSpPr>
          <p:cNvPr id="15" name="组合 14"/>
          <p:cNvGrpSpPr/>
          <p:nvPr/>
        </p:nvGrpSpPr>
        <p:grpSpPr>
          <a:xfrm>
            <a:off x="2297663" y="1658632"/>
            <a:ext cx="4146545" cy="186192"/>
            <a:chOff x="0" y="5202197"/>
            <a:chExt cx="4409980" cy="198021"/>
          </a:xfrm>
        </p:grpSpPr>
        <p:cxnSp>
          <p:nvCxnSpPr>
            <p:cNvPr id="16" name="直接连接符 15"/>
            <p:cNvCxnSpPr/>
            <p:nvPr/>
          </p:nvCxnSpPr>
          <p:spPr>
            <a:xfrm>
              <a:off x="193626" y="5301208"/>
              <a:ext cx="4018334"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0"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5"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0"/>
                                        <p:tgtEl>
                                          <p:spTgt spid="15"/>
                                        </p:tgtEl>
                                      </p:cBhvr>
                                    </p:animEffect>
                                    <p:anim calcmode="lin" valueType="num">
                                      <p:cBhvr>
                                        <p:cTn id="13" dur="2000" fill="hold"/>
                                        <p:tgtEl>
                                          <p:spTgt spid="15"/>
                                        </p:tgtEl>
                                        <p:attrNameLst>
                                          <p:attrName>ppt_w</p:attrName>
                                        </p:attrNameLst>
                                      </p:cBhvr>
                                      <p:tavLst>
                                        <p:tav tm="0" fmla="#ppt_w*sin(2.5*pi*$)">
                                          <p:val>
                                            <p:fltVal val="0"/>
                                          </p:val>
                                        </p:tav>
                                        <p:tav tm="100000">
                                          <p:val>
                                            <p:fltVal val="1"/>
                                          </p:val>
                                        </p:tav>
                                      </p:tavLst>
                                    </p:anim>
                                    <p:anim calcmode="lin" valueType="num">
                                      <p:cBhvr>
                                        <p:cTn id="14" dur="20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监理规划"/>
          <p:cNvPicPr/>
          <p:nvPr/>
        </p:nvPicPr>
        <p:blipFill>
          <a:blip r:embed="rId3" cstate="screen">
            <a:extLst>
              <a:ext uri="{28A0092B-C50C-407E-A947-70E740481C1C}">
                <a14:useLocalDpi xmlns:a14="http://schemas.microsoft.com/office/drawing/2010/main"/>
              </a:ext>
            </a:extLst>
          </a:blip>
          <a:stretch>
            <a:fillRect/>
          </a:stretch>
        </p:blipFill>
        <p:spPr>
          <a:xfrm>
            <a:off x="539552" y="1565756"/>
            <a:ext cx="3960440" cy="2970570"/>
          </a:xfrm>
          <a:prstGeom prst="rect">
            <a:avLst/>
          </a:prstGeom>
        </p:spPr>
      </p:pic>
      <p:pic>
        <p:nvPicPr>
          <p:cNvPr id="19" name="图片 18" descr="监理细则"/>
          <p:cNvPicPr/>
          <p:nvPr/>
        </p:nvPicPr>
        <p:blipFill>
          <a:blip r:embed="rId4" cstate="screen">
            <a:extLst>
              <a:ext uri="{28A0092B-C50C-407E-A947-70E740481C1C}">
                <a14:useLocalDpi xmlns:a14="http://schemas.microsoft.com/office/drawing/2010/main"/>
              </a:ext>
            </a:extLst>
          </a:blip>
          <a:stretch>
            <a:fillRect/>
          </a:stretch>
        </p:blipFill>
        <p:spPr>
          <a:xfrm>
            <a:off x="4644008" y="1565756"/>
            <a:ext cx="3992079" cy="2994301"/>
          </a:xfrm>
          <a:prstGeom prst="rect">
            <a:avLst/>
          </a:prstGeom>
        </p:spPr>
      </p:pic>
      <p:sp>
        <p:nvSpPr>
          <p:cNvPr id="20" name="TextBox 19"/>
          <p:cNvSpPr txBox="1"/>
          <p:nvPr/>
        </p:nvSpPr>
        <p:spPr>
          <a:xfrm>
            <a:off x="1745686" y="4591893"/>
            <a:ext cx="1548172" cy="461665"/>
          </a:xfrm>
          <a:prstGeom prst="rect">
            <a:avLst/>
          </a:prstGeom>
          <a:noFill/>
          <a:ln w="28575">
            <a:noFill/>
            <a:prstDash val="dash"/>
          </a:ln>
        </p:spPr>
        <p:txBody>
          <a:bodyPr wrap="square" rtlCol="0">
            <a:spAutoFit/>
          </a:bodyPr>
          <a:lstStyle/>
          <a:p>
            <a:pPr marL="285750" indent="-285750" algn="just">
              <a:lnSpc>
                <a:spcPct val="150000"/>
              </a:lnSpc>
              <a:buFont typeface="Wingdings" panose="05000000000000000000" pitchFamily="2" charset="2"/>
              <a:buChar char="u"/>
            </a:pPr>
            <a:r>
              <a:rPr lang="zh-CN" altLang="en-US" sz="1600" b="1" dirty="0">
                <a:solidFill>
                  <a:srgbClr val="F7CF56"/>
                </a:solidFill>
                <a:latin typeface="华文中宋" panose="02010600040101010101" pitchFamily="2" charset="-122"/>
                <a:ea typeface="华文中宋" panose="02010600040101010101" pitchFamily="2" charset="-122"/>
              </a:rPr>
              <a:t>监理规划</a:t>
            </a:r>
            <a:endParaRPr lang="en-US" altLang="zh-CN" sz="1600" b="1" dirty="0" smtClean="0">
              <a:solidFill>
                <a:srgbClr val="F7CF56"/>
              </a:solidFill>
              <a:latin typeface="华文中宋" panose="02010600040101010101" pitchFamily="2" charset="-122"/>
              <a:ea typeface="华文中宋" panose="02010600040101010101" pitchFamily="2" charset="-122"/>
            </a:endParaRPr>
          </a:p>
        </p:txBody>
      </p:sp>
      <p:sp>
        <p:nvSpPr>
          <p:cNvPr id="21" name="TextBox 20"/>
          <p:cNvSpPr txBox="1"/>
          <p:nvPr/>
        </p:nvSpPr>
        <p:spPr>
          <a:xfrm>
            <a:off x="5865961" y="4653136"/>
            <a:ext cx="1548172" cy="418063"/>
          </a:xfrm>
          <a:prstGeom prst="rect">
            <a:avLst/>
          </a:prstGeom>
          <a:noFill/>
          <a:ln w="28575">
            <a:noFill/>
            <a:prstDash val="dash"/>
          </a:ln>
        </p:spPr>
        <p:txBody>
          <a:bodyPr wrap="square" rtlCol="0">
            <a:spAutoFit/>
          </a:bodyPr>
          <a:lstStyle/>
          <a:p>
            <a:pPr marL="285750" indent="-285750" algn="just">
              <a:lnSpc>
                <a:spcPct val="150000"/>
              </a:lnSpc>
              <a:buFont typeface="Wingdings" panose="05000000000000000000" pitchFamily="2" charset="2"/>
              <a:buChar char="u"/>
            </a:pPr>
            <a:r>
              <a:rPr lang="zh-CN" altLang="en-US" sz="1600" b="1" dirty="0" smtClean="0">
                <a:solidFill>
                  <a:srgbClr val="F7CF56"/>
                </a:solidFill>
                <a:latin typeface="华文中宋" panose="02010600040101010101" pitchFamily="2" charset="-122"/>
                <a:ea typeface="华文中宋" panose="02010600040101010101" pitchFamily="2" charset="-122"/>
              </a:rPr>
              <a:t>监理细则</a:t>
            </a:r>
            <a:endParaRPr lang="en-US" altLang="zh-CN" sz="1600" b="1" dirty="0" smtClean="0">
              <a:solidFill>
                <a:srgbClr val="F7CF56"/>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99731550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449796" y="980728"/>
            <a:ext cx="8298668" cy="1815882"/>
          </a:xfrm>
          <a:prstGeom prst="rect">
            <a:avLst/>
          </a:prstGeom>
          <a:noFill/>
        </p:spPr>
        <p:txBody>
          <a:bodyPr wrap="square" rtlCol="0">
            <a:spAutoFit/>
          </a:bodyPr>
          <a:lstStyle/>
          <a:p>
            <a:pPr indent="457200">
              <a:lnSpc>
                <a:spcPct val="140000"/>
              </a:lnSpc>
            </a:pPr>
            <a:r>
              <a:rPr lang="en-US" altLang="zh-CN" sz="1600" b="1" dirty="0">
                <a:solidFill>
                  <a:srgbClr val="F7CF56"/>
                </a:solidFill>
                <a:effectLst>
                  <a:outerShdw blurRad="38100" dist="38100" dir="2700000" algn="tl">
                    <a:srgbClr val="000000">
                      <a:alpha val="43137"/>
                    </a:srgbClr>
                  </a:outerShdw>
                </a:effectLst>
                <a:latin typeface="+mn-ea"/>
              </a:rPr>
              <a:t>1</a:t>
            </a:r>
            <a:r>
              <a:rPr lang="zh-CN" altLang="zh-CN" sz="1600" b="1" dirty="0">
                <a:solidFill>
                  <a:srgbClr val="F7CF56"/>
                </a:solidFill>
                <a:effectLst>
                  <a:outerShdw blurRad="38100" dist="38100" dir="2700000" algn="tl">
                    <a:srgbClr val="000000">
                      <a:alpha val="43137"/>
                    </a:srgbClr>
                  </a:outerShdw>
                </a:effectLst>
                <a:latin typeface="+mn-ea"/>
              </a:rPr>
              <a:t>）规范开工条件审查，确保开工条件具备</a:t>
            </a:r>
          </a:p>
          <a:p>
            <a:pPr indent="457200">
              <a:lnSpc>
                <a:spcPct val="140000"/>
              </a:lnSpc>
            </a:pPr>
            <a:r>
              <a:rPr lang="zh-CN" altLang="zh-CN" sz="1600" b="1" dirty="0">
                <a:solidFill>
                  <a:srgbClr val="F7CF56"/>
                </a:solidFill>
                <a:latin typeface="+mn-ea"/>
              </a:rPr>
              <a:t>工程开工前，监理部各专业坚持按照国家工程有关建设程序和监理规范的要求，认真审核施工单位的单位资质证书（含安全生产许可证）、管理人员资格证书、特种工人上岗证、施工组织设计、专项施工方案等，并核实图纸会审、工人进场安全教育和安全技术交底等工作的完成情况，以全面保证本工程开工条件符合、开工准备就绪</a:t>
            </a:r>
            <a:r>
              <a:rPr lang="zh-CN" altLang="zh-CN" sz="1600" b="1" dirty="0" smtClean="0">
                <a:solidFill>
                  <a:srgbClr val="F7CF56"/>
                </a:solidFill>
                <a:latin typeface="+mn-ea"/>
              </a:rPr>
              <a:t>。</a:t>
            </a:r>
            <a:endParaRPr lang="zh-CN" altLang="zh-CN" sz="1600" b="1" dirty="0">
              <a:solidFill>
                <a:srgbClr val="F7CF56"/>
              </a:solidFill>
              <a:latin typeface="+mn-ea"/>
            </a:endParaRPr>
          </a:p>
        </p:txBody>
      </p:sp>
      <p:sp>
        <p:nvSpPr>
          <p:cNvPr id="15" name="TextBox 14"/>
          <p:cNvSpPr txBox="1"/>
          <p:nvPr/>
        </p:nvSpPr>
        <p:spPr>
          <a:xfrm>
            <a:off x="3347864" y="328881"/>
            <a:ext cx="2058313" cy="507831"/>
          </a:xfrm>
          <a:prstGeom prst="rect">
            <a:avLst/>
          </a:prstGeom>
          <a:noFill/>
          <a:ln w="28575">
            <a:noFill/>
            <a:prstDash val="dash"/>
          </a:ln>
        </p:spPr>
        <p:txBody>
          <a:bodyPr wrap="square" rtlCol="0">
            <a:spAutoFit/>
          </a:bodyPr>
          <a:lstStyle/>
          <a:p>
            <a:pPr algn="just">
              <a:lnSpc>
                <a:spcPct val="150000"/>
              </a:lnSpc>
            </a:pPr>
            <a:r>
              <a:rPr lang="en-US" altLang="zh-CN" b="1" dirty="0">
                <a:solidFill>
                  <a:srgbClr val="F7CF56"/>
                </a:solidFill>
                <a:latin typeface="华文中宋" panose="02010600040101010101" pitchFamily="2" charset="-122"/>
                <a:ea typeface="华文中宋" panose="02010600040101010101" pitchFamily="2" charset="-122"/>
              </a:rPr>
              <a:t>2</a:t>
            </a:r>
            <a:r>
              <a:rPr lang="zh-CN" altLang="en-US" b="1" dirty="0">
                <a:solidFill>
                  <a:srgbClr val="F7CF56"/>
                </a:solidFill>
                <a:latin typeface="华文中宋" panose="02010600040101010101" pitchFamily="2" charset="-122"/>
                <a:ea typeface="华文中宋" panose="02010600040101010101" pitchFamily="2" charset="-122"/>
              </a:rPr>
              <a:t>、严格过程控制</a:t>
            </a:r>
          </a:p>
        </p:txBody>
      </p:sp>
      <p:grpSp>
        <p:nvGrpSpPr>
          <p:cNvPr id="16" name="组合 15"/>
          <p:cNvGrpSpPr/>
          <p:nvPr/>
        </p:nvGrpSpPr>
        <p:grpSpPr>
          <a:xfrm>
            <a:off x="2297663" y="687790"/>
            <a:ext cx="4146545" cy="186192"/>
            <a:chOff x="0" y="5202197"/>
            <a:chExt cx="4409980" cy="198021"/>
          </a:xfrm>
        </p:grpSpPr>
        <p:cxnSp>
          <p:nvCxnSpPr>
            <p:cNvPr id="17" name="直接连接符 16"/>
            <p:cNvCxnSpPr/>
            <p:nvPr/>
          </p:nvCxnSpPr>
          <p:spPr>
            <a:xfrm>
              <a:off x="193626" y="5301208"/>
              <a:ext cx="4018334"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0"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3" name="图片 12" descr="开工令"/>
          <p:cNvPicPr/>
          <p:nvPr/>
        </p:nvPicPr>
        <p:blipFill>
          <a:blip r:embed="rId3" cstate="screen">
            <a:extLst>
              <a:ext uri="{28A0092B-C50C-407E-A947-70E740481C1C}">
                <a14:useLocalDpi xmlns:a14="http://schemas.microsoft.com/office/drawing/2010/main"/>
              </a:ext>
            </a:extLst>
          </a:blip>
          <a:stretch>
            <a:fillRect/>
          </a:stretch>
        </p:blipFill>
        <p:spPr>
          <a:xfrm>
            <a:off x="1155657" y="2852936"/>
            <a:ext cx="2408231" cy="3210878"/>
          </a:xfrm>
          <a:prstGeom prst="rect">
            <a:avLst/>
          </a:prstGeom>
        </p:spPr>
      </p:pic>
      <p:pic>
        <p:nvPicPr>
          <p:cNvPr id="14" name="图片 13" descr="A座施工组织设计"/>
          <p:cNvPicPr/>
          <p:nvPr/>
        </p:nvPicPr>
        <p:blipFill rotWithShape="1">
          <a:blip r:embed="rId4" cstate="screen">
            <a:extLst>
              <a:ext uri="{28A0092B-C50C-407E-A947-70E740481C1C}">
                <a14:useLocalDpi xmlns:a14="http://schemas.microsoft.com/office/drawing/2010/main"/>
              </a:ext>
            </a:extLst>
          </a:blip>
          <a:srcRect l="4268" r="5680"/>
          <a:stretch/>
        </p:blipFill>
        <p:spPr>
          <a:xfrm>
            <a:off x="4427984" y="2853095"/>
            <a:ext cx="3854813" cy="3210719"/>
          </a:xfrm>
          <a:prstGeom prst="rect">
            <a:avLst/>
          </a:prstGeom>
        </p:spPr>
      </p:pic>
      <p:sp>
        <p:nvSpPr>
          <p:cNvPr id="20" name="TextBox 19"/>
          <p:cNvSpPr txBox="1"/>
          <p:nvPr/>
        </p:nvSpPr>
        <p:spPr>
          <a:xfrm>
            <a:off x="1547664" y="6021288"/>
            <a:ext cx="2019223" cy="461665"/>
          </a:xfrm>
          <a:prstGeom prst="rect">
            <a:avLst/>
          </a:prstGeom>
          <a:noFill/>
          <a:ln w="28575">
            <a:noFill/>
            <a:prstDash val="dash"/>
          </a:ln>
        </p:spPr>
        <p:txBody>
          <a:bodyPr wrap="square" rtlCol="0">
            <a:spAutoFit/>
          </a:bodyPr>
          <a:lstStyle/>
          <a:p>
            <a:pPr marL="285750" indent="-285750" algn="just">
              <a:lnSpc>
                <a:spcPct val="150000"/>
              </a:lnSpc>
              <a:buFont typeface="Wingdings" panose="05000000000000000000" pitchFamily="2" charset="2"/>
              <a:buChar char="u"/>
            </a:pPr>
            <a:r>
              <a:rPr lang="zh-CN" altLang="en-US" sz="1600" b="1" dirty="0">
                <a:solidFill>
                  <a:srgbClr val="F7CF56"/>
                </a:solidFill>
                <a:latin typeface="华文中宋" panose="02010600040101010101" pitchFamily="2" charset="-122"/>
                <a:ea typeface="华文中宋" panose="02010600040101010101" pitchFamily="2" charset="-122"/>
              </a:rPr>
              <a:t>工程开工令</a:t>
            </a:r>
            <a:endParaRPr lang="en-US" altLang="zh-CN" sz="1600" b="1" dirty="0" smtClean="0">
              <a:solidFill>
                <a:srgbClr val="F7CF56"/>
              </a:solidFill>
              <a:latin typeface="华文中宋" panose="02010600040101010101" pitchFamily="2" charset="-122"/>
              <a:ea typeface="华文中宋" panose="02010600040101010101" pitchFamily="2" charset="-122"/>
            </a:endParaRPr>
          </a:p>
        </p:txBody>
      </p:sp>
      <p:sp>
        <p:nvSpPr>
          <p:cNvPr id="21" name="TextBox 20"/>
          <p:cNvSpPr txBox="1"/>
          <p:nvPr/>
        </p:nvSpPr>
        <p:spPr>
          <a:xfrm>
            <a:off x="5203262" y="6125234"/>
            <a:ext cx="2304256" cy="338554"/>
          </a:xfrm>
          <a:prstGeom prst="rect">
            <a:avLst/>
          </a:prstGeom>
          <a:noFill/>
          <a:ln w="28575">
            <a:noFill/>
            <a:prstDash val="dash"/>
          </a:ln>
        </p:spPr>
        <p:txBody>
          <a:bodyPr wrap="square" rtlCol="0">
            <a:spAutoFit/>
          </a:bodyPr>
          <a:lstStyle/>
          <a:p>
            <a:pPr marL="285750" indent="-285750">
              <a:buFont typeface="Wingdings" panose="05000000000000000000" pitchFamily="2" charset="2"/>
              <a:buChar char="u"/>
            </a:pPr>
            <a:r>
              <a:rPr lang="zh-CN" altLang="en-US" sz="1600" b="1" dirty="0">
                <a:solidFill>
                  <a:srgbClr val="F7CF56"/>
                </a:solidFill>
                <a:latin typeface="华文中宋" panose="02010600040101010101" pitchFamily="2" charset="-122"/>
                <a:ea typeface="华文中宋" panose="02010600040101010101" pitchFamily="2" charset="-122"/>
              </a:rPr>
              <a:t>审批施工组织设计</a:t>
            </a:r>
            <a:endParaRPr lang="en-US" altLang="zh-CN" sz="1600" b="1" dirty="0" smtClean="0">
              <a:solidFill>
                <a:srgbClr val="F7CF56"/>
              </a:solidFill>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5"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2000"/>
                                        <p:tgtEl>
                                          <p:spTgt spid="16"/>
                                        </p:tgtEl>
                                      </p:cBhvr>
                                    </p:animEffect>
                                    <p:anim calcmode="lin" valueType="num">
                                      <p:cBhvr>
                                        <p:cTn id="13" dur="2000" fill="hold"/>
                                        <p:tgtEl>
                                          <p:spTgt spid="16"/>
                                        </p:tgtEl>
                                        <p:attrNameLst>
                                          <p:attrName>ppt_w</p:attrName>
                                        </p:attrNameLst>
                                      </p:cBhvr>
                                      <p:tavLst>
                                        <p:tav tm="0" fmla="#ppt_w*sin(2.5*pi*$)">
                                          <p:val>
                                            <p:fltVal val="0"/>
                                          </p:val>
                                        </p:tav>
                                        <p:tav tm="100000">
                                          <p:val>
                                            <p:fltVal val="1"/>
                                          </p:val>
                                        </p:tav>
                                      </p:tavLst>
                                    </p:anim>
                                    <p:anim calcmode="lin" valueType="num">
                                      <p:cBhvr>
                                        <p:cTn id="14"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395536" y="764704"/>
            <a:ext cx="4248472" cy="5607689"/>
          </a:xfrm>
          <a:prstGeom prst="rect">
            <a:avLst/>
          </a:prstGeom>
          <a:noFill/>
        </p:spPr>
        <p:txBody>
          <a:bodyPr wrap="square" rtlCol="0">
            <a:spAutoFit/>
          </a:bodyPr>
          <a:lstStyle/>
          <a:p>
            <a:pPr indent="457200">
              <a:lnSpc>
                <a:spcPct val="140000"/>
              </a:lnSpc>
            </a:pPr>
            <a:r>
              <a:rPr lang="en-US" altLang="zh-CN" sz="1600" b="1" dirty="0" smtClean="0">
                <a:solidFill>
                  <a:srgbClr val="F7CF56"/>
                </a:solidFill>
                <a:effectLst>
                  <a:outerShdw blurRad="38100" dist="38100" dir="2700000" algn="tl">
                    <a:srgbClr val="000000">
                      <a:alpha val="43137"/>
                    </a:srgbClr>
                  </a:outerShdw>
                </a:effectLst>
                <a:latin typeface="+mn-ea"/>
              </a:rPr>
              <a:t>2</a:t>
            </a:r>
            <a:r>
              <a:rPr lang="zh-CN" altLang="zh-CN" sz="1600" b="1" dirty="0">
                <a:solidFill>
                  <a:srgbClr val="F7CF56"/>
                </a:solidFill>
                <a:effectLst>
                  <a:outerShdw blurRad="38100" dist="38100" dir="2700000" algn="tl">
                    <a:srgbClr val="000000">
                      <a:alpha val="43137"/>
                    </a:srgbClr>
                  </a:outerShdw>
                </a:effectLst>
                <a:latin typeface="+mn-ea"/>
              </a:rPr>
              <a:t>）重视材料进场验收，从源头管控材料</a:t>
            </a:r>
            <a:r>
              <a:rPr lang="zh-CN" altLang="zh-CN" sz="1600" b="1" dirty="0" smtClean="0">
                <a:solidFill>
                  <a:srgbClr val="F7CF56"/>
                </a:solidFill>
                <a:effectLst>
                  <a:outerShdw blurRad="38100" dist="38100" dir="2700000" algn="tl">
                    <a:srgbClr val="000000">
                      <a:alpha val="43137"/>
                    </a:srgbClr>
                  </a:outerShdw>
                </a:effectLst>
                <a:latin typeface="+mn-ea"/>
              </a:rPr>
              <a:t>质量</a:t>
            </a:r>
            <a:r>
              <a:rPr lang="zh-CN" altLang="zh-CN" sz="1600" b="1" dirty="0" smtClean="0">
                <a:solidFill>
                  <a:srgbClr val="F7CF56"/>
                </a:solidFill>
                <a:latin typeface="+mn-ea"/>
              </a:rPr>
              <a:t>严</a:t>
            </a:r>
            <a:r>
              <a:rPr lang="zh-CN" altLang="zh-CN" sz="1600" b="1" dirty="0">
                <a:solidFill>
                  <a:srgbClr val="F7CF56"/>
                </a:solidFill>
                <a:latin typeface="+mn-ea"/>
              </a:rPr>
              <a:t>把进场原材料、半成品、成品质量关</a:t>
            </a:r>
            <a:r>
              <a:rPr lang="en-US" altLang="zh-CN" sz="1600" b="1" dirty="0">
                <a:solidFill>
                  <a:srgbClr val="F7CF56"/>
                </a:solidFill>
                <a:latin typeface="+mn-ea"/>
              </a:rPr>
              <a:t>,</a:t>
            </a:r>
            <a:r>
              <a:rPr lang="zh-CN" altLang="zh-CN" sz="1600" b="1" dirty="0">
                <a:solidFill>
                  <a:srgbClr val="F7CF56"/>
                </a:solidFill>
                <a:latin typeface="+mn-ea"/>
              </a:rPr>
              <a:t>确保合格材料用在工程中</a:t>
            </a:r>
            <a:r>
              <a:rPr lang="en-US" altLang="zh-CN" sz="1600" b="1" dirty="0">
                <a:solidFill>
                  <a:srgbClr val="F7CF56"/>
                </a:solidFill>
                <a:latin typeface="+mn-ea"/>
              </a:rPr>
              <a:t>,</a:t>
            </a:r>
            <a:r>
              <a:rPr lang="zh-CN" altLang="zh-CN" sz="1600" b="1" dirty="0">
                <a:solidFill>
                  <a:srgbClr val="F7CF56"/>
                </a:solidFill>
                <a:latin typeface="+mn-ea"/>
              </a:rPr>
              <a:t>材料进场时除严格审核合格证外</a:t>
            </a:r>
            <a:r>
              <a:rPr lang="en-US" altLang="zh-CN" sz="1600" b="1" dirty="0">
                <a:solidFill>
                  <a:srgbClr val="F7CF56"/>
                </a:solidFill>
                <a:latin typeface="+mn-ea"/>
              </a:rPr>
              <a:t>,</a:t>
            </a:r>
            <a:r>
              <a:rPr lang="zh-CN" altLang="zh-CN" sz="1600" b="1" dirty="0">
                <a:solidFill>
                  <a:srgbClr val="F7CF56"/>
                </a:solidFill>
                <a:latin typeface="+mn-ea"/>
              </a:rPr>
              <a:t>严格按照相关的要求清点材料数量、进行必要的外观、材质及尺寸检查，按规定的频率进行现场见证取样、送检</a:t>
            </a:r>
            <a:r>
              <a:rPr lang="en-US" altLang="zh-CN" sz="1600" b="1" dirty="0">
                <a:solidFill>
                  <a:srgbClr val="F7CF56"/>
                </a:solidFill>
                <a:latin typeface="+mn-ea"/>
              </a:rPr>
              <a:t>,</a:t>
            </a:r>
            <a:r>
              <a:rPr lang="zh-CN" altLang="zh-CN" sz="1600" b="1" dirty="0">
                <a:solidFill>
                  <a:srgbClr val="F7CF56"/>
                </a:solidFill>
                <a:latin typeface="+mn-ea"/>
              </a:rPr>
              <a:t>对不符合要求的材料坚决作退场处理</a:t>
            </a:r>
            <a:r>
              <a:rPr lang="en-US" altLang="zh-CN" sz="1600" b="1" dirty="0">
                <a:solidFill>
                  <a:srgbClr val="F7CF56"/>
                </a:solidFill>
                <a:latin typeface="+mn-ea"/>
              </a:rPr>
              <a:t>,</a:t>
            </a:r>
            <a:r>
              <a:rPr lang="zh-CN" altLang="zh-CN" sz="1600" b="1" dirty="0">
                <a:solidFill>
                  <a:srgbClr val="F7CF56"/>
                </a:solidFill>
                <a:latin typeface="+mn-ea"/>
              </a:rPr>
              <a:t>以确保进场后的材料质量受控，并建立管理台账。</a:t>
            </a:r>
          </a:p>
          <a:p>
            <a:pPr indent="457200">
              <a:lnSpc>
                <a:spcPct val="140000"/>
              </a:lnSpc>
            </a:pPr>
            <a:r>
              <a:rPr lang="en-US" altLang="zh-CN" sz="1600" b="1" dirty="0">
                <a:solidFill>
                  <a:srgbClr val="F7CF56"/>
                </a:solidFill>
                <a:latin typeface="+mn-ea"/>
              </a:rPr>
              <a:t>3</a:t>
            </a:r>
            <a:r>
              <a:rPr lang="zh-CN" altLang="zh-CN" sz="1600" b="1" dirty="0">
                <a:solidFill>
                  <a:srgbClr val="F7CF56"/>
                </a:solidFill>
                <a:latin typeface="+mn-ea"/>
              </a:rPr>
              <a:t>）加强施工方案审查，督促方案严格</a:t>
            </a:r>
            <a:r>
              <a:rPr lang="zh-CN" altLang="zh-CN" sz="1600" b="1" dirty="0" smtClean="0">
                <a:solidFill>
                  <a:srgbClr val="F7CF56"/>
                </a:solidFill>
                <a:latin typeface="+mn-ea"/>
              </a:rPr>
              <a:t>执行施工</a:t>
            </a:r>
            <a:r>
              <a:rPr lang="zh-CN" altLang="zh-CN" sz="1600" b="1" dirty="0">
                <a:solidFill>
                  <a:srgbClr val="F7CF56"/>
                </a:solidFill>
                <a:latin typeface="+mn-ea"/>
              </a:rPr>
              <a:t>方案报审后，各专业严格按照相关规定及规范要求审查各项施工方案，并形成审查记录；针对重要方案（或危险性较大的分部分项工程），积极组织召开专题会议（或专家论证）进行讨论，集思广益，确保方案可行，同时通过巡视检查等手段督促施工方案的严格执行</a:t>
            </a:r>
            <a:r>
              <a:rPr lang="zh-CN" altLang="zh-CN" sz="1600" b="1" dirty="0" smtClean="0">
                <a:solidFill>
                  <a:srgbClr val="F7CF56"/>
                </a:solidFill>
                <a:latin typeface="+mn-ea"/>
              </a:rPr>
              <a:t>。</a:t>
            </a:r>
            <a:endParaRPr lang="zh-CN" altLang="zh-CN" sz="1600" b="1" dirty="0">
              <a:solidFill>
                <a:srgbClr val="F7CF56"/>
              </a:solidFill>
              <a:latin typeface="+mn-ea"/>
            </a:endParaRPr>
          </a:p>
        </p:txBody>
      </p:sp>
      <p:pic>
        <p:nvPicPr>
          <p:cNvPr id="13" name="图片 12" descr="砌体方案"/>
          <p:cNvPicPr/>
          <p:nvPr/>
        </p:nvPicPr>
        <p:blipFill>
          <a:blip r:embed="rId3" cstate="screen">
            <a:extLst>
              <a:ext uri="{28A0092B-C50C-407E-A947-70E740481C1C}">
                <a14:useLocalDpi xmlns:a14="http://schemas.microsoft.com/office/drawing/2010/main"/>
              </a:ext>
            </a:extLst>
          </a:blip>
          <a:stretch>
            <a:fillRect/>
          </a:stretch>
        </p:blipFill>
        <p:spPr>
          <a:xfrm>
            <a:off x="5004048" y="1988841"/>
            <a:ext cx="3816143" cy="2817318"/>
          </a:xfrm>
          <a:prstGeom prst="rect">
            <a:avLst/>
          </a:prstGeom>
        </p:spPr>
      </p:pic>
      <p:sp>
        <p:nvSpPr>
          <p:cNvPr id="14" name="TextBox 13"/>
          <p:cNvSpPr txBox="1"/>
          <p:nvPr/>
        </p:nvSpPr>
        <p:spPr>
          <a:xfrm>
            <a:off x="5796136" y="4869160"/>
            <a:ext cx="2562413" cy="458780"/>
          </a:xfrm>
          <a:prstGeom prst="rect">
            <a:avLst/>
          </a:prstGeom>
          <a:noFill/>
          <a:ln w="28575">
            <a:noFill/>
            <a:prstDash val="dash"/>
          </a:ln>
        </p:spPr>
        <p:txBody>
          <a:bodyPr wrap="square" rtlCol="0">
            <a:spAutoFit/>
          </a:bodyPr>
          <a:lstStyle/>
          <a:p>
            <a:pPr marL="285750" indent="-285750" algn="just">
              <a:lnSpc>
                <a:spcPct val="150000"/>
              </a:lnSpc>
              <a:buFont typeface="Wingdings" panose="05000000000000000000" pitchFamily="2" charset="2"/>
              <a:buChar char="u"/>
            </a:pPr>
            <a:r>
              <a:rPr lang="zh-CN" altLang="en-US" sz="1600" b="1" dirty="0">
                <a:solidFill>
                  <a:srgbClr val="F7CF56"/>
                </a:solidFill>
                <a:latin typeface="华文中宋" panose="02010600040101010101" pitchFamily="2" charset="-122"/>
                <a:ea typeface="华文中宋" panose="02010600040101010101" pitchFamily="2" charset="-122"/>
              </a:rPr>
              <a:t>审批施工专项方案</a:t>
            </a:r>
            <a:endParaRPr lang="en-US" altLang="zh-CN" sz="1600" b="1" dirty="0" smtClean="0">
              <a:solidFill>
                <a:srgbClr val="F7CF56"/>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91156735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449796" y="881988"/>
            <a:ext cx="8298668" cy="1815882"/>
          </a:xfrm>
          <a:prstGeom prst="rect">
            <a:avLst/>
          </a:prstGeom>
          <a:noFill/>
        </p:spPr>
        <p:txBody>
          <a:bodyPr wrap="square" rtlCol="0">
            <a:spAutoFit/>
          </a:bodyPr>
          <a:lstStyle/>
          <a:p>
            <a:pPr indent="457200">
              <a:lnSpc>
                <a:spcPct val="140000"/>
              </a:lnSpc>
            </a:pPr>
            <a:r>
              <a:rPr lang="en-US" altLang="zh-CN" sz="1600" b="1" dirty="0">
                <a:solidFill>
                  <a:srgbClr val="F7CF56"/>
                </a:solidFill>
                <a:latin typeface="+mn-ea"/>
              </a:rPr>
              <a:t>4</a:t>
            </a:r>
            <a:r>
              <a:rPr lang="zh-CN" altLang="en-US" sz="1600" b="1" dirty="0">
                <a:solidFill>
                  <a:srgbClr val="F7CF56"/>
                </a:solidFill>
                <a:latin typeface="+mn-ea"/>
              </a:rPr>
              <a:t>）强化施工现场监督管理，严格落实验收制度</a:t>
            </a:r>
          </a:p>
          <a:p>
            <a:pPr indent="457200">
              <a:lnSpc>
                <a:spcPct val="140000"/>
              </a:lnSpc>
            </a:pPr>
            <a:r>
              <a:rPr lang="zh-CN" altLang="en-US" sz="1600" b="1" dirty="0">
                <a:solidFill>
                  <a:srgbClr val="F7CF56"/>
                </a:solidFill>
                <a:latin typeface="+mn-ea"/>
              </a:rPr>
              <a:t>严格实行工程施工的报验制度，对每一工序、分项工程、分部工程完成后，要求施工单位自检（三级检查）合格后，及时申报监理工程师验收，监理工程师以优质工程质量奖的目标对检验批、分项工程、分部工程进行验收，规范工程验收制度，通过从点及面的细致验收</a:t>
            </a:r>
            <a:r>
              <a:rPr lang="en-US" altLang="zh-CN" sz="1600" b="1" dirty="0">
                <a:solidFill>
                  <a:srgbClr val="F7CF56"/>
                </a:solidFill>
                <a:latin typeface="+mn-ea"/>
              </a:rPr>
              <a:t>,</a:t>
            </a:r>
            <a:r>
              <a:rPr lang="zh-CN" altLang="en-US" sz="1600" b="1" dirty="0">
                <a:solidFill>
                  <a:srgbClr val="F7CF56"/>
                </a:solidFill>
                <a:latin typeface="+mn-ea"/>
              </a:rPr>
              <a:t>以充分保证具体施工项目能够有效经过层层把关，有效地保证了工程质量</a:t>
            </a:r>
            <a:r>
              <a:rPr lang="zh-CN" altLang="en-US" sz="1600" b="1" dirty="0" smtClean="0">
                <a:solidFill>
                  <a:srgbClr val="F7CF56"/>
                </a:solidFill>
                <a:latin typeface="+mn-ea"/>
              </a:rPr>
              <a:t>。</a:t>
            </a:r>
            <a:endParaRPr lang="zh-CN" altLang="en-US" sz="1600" b="1" dirty="0">
              <a:solidFill>
                <a:srgbClr val="F7CF56"/>
              </a:solidFill>
              <a:latin typeface="+mn-ea"/>
            </a:endParaRPr>
          </a:p>
        </p:txBody>
      </p:sp>
      <p:pic>
        <p:nvPicPr>
          <p:cNvPr id="10" name="图片 9" descr="主体结构分部工程质量验收报告"/>
          <p:cNvPicPr/>
          <p:nvPr/>
        </p:nvPicPr>
        <p:blipFill>
          <a:blip r:embed="rId3" cstate="screen">
            <a:extLst>
              <a:ext uri="{28A0092B-C50C-407E-A947-70E740481C1C}">
                <a14:useLocalDpi xmlns:a14="http://schemas.microsoft.com/office/drawing/2010/main"/>
              </a:ext>
            </a:extLst>
          </a:blip>
          <a:stretch>
            <a:fillRect/>
          </a:stretch>
        </p:blipFill>
        <p:spPr>
          <a:xfrm>
            <a:off x="483726" y="2867329"/>
            <a:ext cx="3017265" cy="2263131"/>
          </a:xfrm>
          <a:prstGeom prst="rect">
            <a:avLst/>
          </a:prstGeom>
        </p:spPr>
      </p:pic>
      <p:pic>
        <p:nvPicPr>
          <p:cNvPr id="11" name="图片 10" descr="建筑装饰分部验收记录"/>
          <p:cNvPicPr/>
          <p:nvPr/>
        </p:nvPicPr>
        <p:blipFill>
          <a:blip r:embed="rId4" cstate="screen">
            <a:extLst>
              <a:ext uri="{28A0092B-C50C-407E-A947-70E740481C1C}">
                <a14:useLocalDpi xmlns:a14="http://schemas.microsoft.com/office/drawing/2010/main"/>
              </a:ext>
            </a:extLst>
          </a:blip>
          <a:stretch>
            <a:fillRect/>
          </a:stretch>
        </p:blipFill>
        <p:spPr>
          <a:xfrm>
            <a:off x="3723980" y="2874175"/>
            <a:ext cx="3008260" cy="2256285"/>
          </a:xfrm>
          <a:prstGeom prst="rect">
            <a:avLst/>
          </a:prstGeom>
        </p:spPr>
      </p:pic>
      <p:pic>
        <p:nvPicPr>
          <p:cNvPr id="13" name="图片 12" descr="A座建设工程竣工验收意见书3"/>
          <p:cNvPicPr/>
          <p:nvPr/>
        </p:nvPicPr>
        <p:blipFill>
          <a:blip r:embed="rId5" cstate="screen">
            <a:extLst>
              <a:ext uri="{28A0092B-C50C-407E-A947-70E740481C1C}">
                <a14:useLocalDpi xmlns:a14="http://schemas.microsoft.com/office/drawing/2010/main"/>
              </a:ext>
            </a:extLst>
          </a:blip>
          <a:stretch>
            <a:fillRect/>
          </a:stretch>
        </p:blipFill>
        <p:spPr>
          <a:xfrm>
            <a:off x="6932188" y="2874175"/>
            <a:ext cx="1744268" cy="2325621"/>
          </a:xfrm>
          <a:prstGeom prst="rect">
            <a:avLst/>
          </a:prstGeom>
        </p:spPr>
      </p:pic>
      <p:sp>
        <p:nvSpPr>
          <p:cNvPr id="14" name="TextBox 13"/>
          <p:cNvSpPr txBox="1"/>
          <p:nvPr/>
        </p:nvSpPr>
        <p:spPr>
          <a:xfrm>
            <a:off x="483726" y="5199796"/>
            <a:ext cx="3012829" cy="461665"/>
          </a:xfrm>
          <a:prstGeom prst="rect">
            <a:avLst/>
          </a:prstGeom>
          <a:noFill/>
          <a:ln w="28575">
            <a:noFill/>
            <a:prstDash val="dash"/>
          </a:ln>
        </p:spPr>
        <p:txBody>
          <a:bodyPr wrap="square" rtlCol="0">
            <a:spAutoFit/>
          </a:bodyPr>
          <a:lstStyle/>
          <a:p>
            <a:pPr marL="285750" indent="-285750" algn="just">
              <a:lnSpc>
                <a:spcPct val="150000"/>
              </a:lnSpc>
              <a:buFont typeface="Wingdings" panose="05000000000000000000" pitchFamily="2" charset="2"/>
              <a:buChar char="u"/>
            </a:pPr>
            <a:r>
              <a:rPr lang="zh-CN" altLang="en-US" sz="1600" b="1" dirty="0">
                <a:solidFill>
                  <a:srgbClr val="F7CF56"/>
                </a:solidFill>
                <a:latin typeface="华文中宋" panose="02010600040101010101" pitchFamily="2" charset="-122"/>
                <a:ea typeface="华文中宋" panose="02010600040101010101" pitchFamily="2" charset="-122"/>
              </a:rPr>
              <a:t>主体分部工程质量验收报告</a:t>
            </a:r>
            <a:endParaRPr lang="en-US" altLang="zh-CN" sz="1600" b="1" dirty="0" smtClean="0">
              <a:solidFill>
                <a:srgbClr val="F7CF56"/>
              </a:solidFill>
              <a:latin typeface="华文中宋" panose="02010600040101010101" pitchFamily="2" charset="-122"/>
              <a:ea typeface="华文中宋" panose="02010600040101010101" pitchFamily="2" charset="-122"/>
            </a:endParaRPr>
          </a:p>
        </p:txBody>
      </p:sp>
      <p:sp>
        <p:nvSpPr>
          <p:cNvPr id="15" name="TextBox 14"/>
          <p:cNvSpPr txBox="1"/>
          <p:nvPr/>
        </p:nvSpPr>
        <p:spPr>
          <a:xfrm>
            <a:off x="3707904" y="5199583"/>
            <a:ext cx="3012829" cy="418063"/>
          </a:xfrm>
          <a:prstGeom prst="rect">
            <a:avLst/>
          </a:prstGeom>
          <a:noFill/>
          <a:ln w="28575">
            <a:noFill/>
            <a:prstDash val="dash"/>
          </a:ln>
        </p:spPr>
        <p:txBody>
          <a:bodyPr wrap="square" rtlCol="0">
            <a:spAutoFit/>
          </a:bodyPr>
          <a:lstStyle/>
          <a:p>
            <a:pPr marL="285750" indent="-285750" algn="just">
              <a:lnSpc>
                <a:spcPct val="150000"/>
              </a:lnSpc>
              <a:buFont typeface="Wingdings" panose="05000000000000000000" pitchFamily="2" charset="2"/>
              <a:buChar char="u"/>
            </a:pPr>
            <a:r>
              <a:rPr lang="zh-CN" altLang="en-US" sz="1600" b="1" dirty="0">
                <a:solidFill>
                  <a:srgbClr val="F7CF56"/>
                </a:solidFill>
                <a:latin typeface="华文中宋" panose="02010600040101010101" pitchFamily="2" charset="-122"/>
                <a:ea typeface="华文中宋" panose="02010600040101010101" pitchFamily="2" charset="-122"/>
              </a:rPr>
              <a:t>其他分部工程质量验收报告</a:t>
            </a:r>
            <a:endParaRPr lang="en-US" altLang="zh-CN" sz="1600" b="1" dirty="0" smtClean="0">
              <a:solidFill>
                <a:srgbClr val="F7CF56"/>
              </a:solidFill>
              <a:latin typeface="华文中宋" panose="02010600040101010101" pitchFamily="2" charset="-122"/>
              <a:ea typeface="华文中宋" panose="02010600040101010101" pitchFamily="2" charset="-122"/>
            </a:endParaRPr>
          </a:p>
        </p:txBody>
      </p:sp>
      <p:sp>
        <p:nvSpPr>
          <p:cNvPr id="16" name="TextBox 15"/>
          <p:cNvSpPr txBox="1"/>
          <p:nvPr/>
        </p:nvSpPr>
        <p:spPr>
          <a:xfrm>
            <a:off x="6804248" y="5301208"/>
            <a:ext cx="1658086" cy="584775"/>
          </a:xfrm>
          <a:prstGeom prst="rect">
            <a:avLst/>
          </a:prstGeom>
          <a:noFill/>
          <a:ln w="28575">
            <a:noFill/>
            <a:prstDash val="dash"/>
          </a:ln>
        </p:spPr>
        <p:txBody>
          <a:bodyPr wrap="square" rtlCol="0">
            <a:spAutoFit/>
          </a:bodyPr>
          <a:lstStyle/>
          <a:p>
            <a:pPr marL="285750" algn="just">
              <a:buFont typeface="Wingdings" panose="05000000000000000000" pitchFamily="2" charset="2"/>
              <a:buChar char="u"/>
            </a:pPr>
            <a:r>
              <a:rPr lang="zh-CN" altLang="en-US" sz="1600" b="1" dirty="0">
                <a:solidFill>
                  <a:srgbClr val="F7CF56"/>
                </a:solidFill>
                <a:latin typeface="华文中宋" panose="02010600040101010101" pitchFamily="2" charset="-122"/>
                <a:ea typeface="华文中宋" panose="02010600040101010101" pitchFamily="2" charset="-122"/>
              </a:rPr>
              <a:t>工程</a:t>
            </a:r>
            <a:r>
              <a:rPr lang="zh-CN" altLang="en-US" sz="1600" b="1" dirty="0" smtClean="0">
                <a:solidFill>
                  <a:srgbClr val="F7CF56"/>
                </a:solidFill>
                <a:latin typeface="华文中宋" panose="02010600040101010101" pitchFamily="2" charset="-122"/>
                <a:ea typeface="华文中宋" panose="02010600040101010101" pitchFamily="2" charset="-122"/>
              </a:rPr>
              <a:t>竣工</a:t>
            </a:r>
            <a:endParaRPr lang="en-US" altLang="zh-CN" sz="1600" b="1" dirty="0" smtClean="0">
              <a:solidFill>
                <a:srgbClr val="F7CF56"/>
              </a:solidFill>
              <a:latin typeface="华文中宋" panose="02010600040101010101" pitchFamily="2" charset="-122"/>
              <a:ea typeface="华文中宋" panose="02010600040101010101" pitchFamily="2" charset="-122"/>
            </a:endParaRPr>
          </a:p>
          <a:p>
            <a:pPr marL="285750" algn="just"/>
            <a:r>
              <a:rPr lang="zh-CN" altLang="en-US" sz="1600" b="1" dirty="0" smtClean="0">
                <a:solidFill>
                  <a:srgbClr val="F7CF56"/>
                </a:solidFill>
                <a:latin typeface="华文中宋" panose="02010600040101010101" pitchFamily="2" charset="-122"/>
                <a:ea typeface="华文中宋" panose="02010600040101010101" pitchFamily="2" charset="-122"/>
              </a:rPr>
              <a:t>  验收</a:t>
            </a:r>
            <a:r>
              <a:rPr lang="zh-CN" altLang="en-US" sz="1600" b="1" dirty="0">
                <a:solidFill>
                  <a:srgbClr val="F7CF56"/>
                </a:solidFill>
                <a:latin typeface="华文中宋" panose="02010600040101010101" pitchFamily="2" charset="-122"/>
                <a:ea typeface="华文中宋" panose="02010600040101010101" pitchFamily="2" charset="-122"/>
              </a:rPr>
              <a:t>意见书</a:t>
            </a:r>
            <a:endParaRPr lang="en-US" altLang="zh-CN" sz="1600" b="1" dirty="0" smtClean="0">
              <a:solidFill>
                <a:srgbClr val="F7CF56"/>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3215762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755576" y="687701"/>
            <a:ext cx="7218548" cy="437043"/>
          </a:xfrm>
          <a:prstGeom prst="rect">
            <a:avLst/>
          </a:prstGeom>
          <a:noFill/>
        </p:spPr>
        <p:txBody>
          <a:bodyPr wrap="square" rtlCol="0">
            <a:spAutoFit/>
          </a:bodyPr>
          <a:lstStyle/>
          <a:p>
            <a:pPr indent="457200">
              <a:lnSpc>
                <a:spcPct val="140000"/>
              </a:lnSpc>
            </a:pPr>
            <a:r>
              <a:rPr lang="en-US" altLang="zh-CN" sz="1600" b="1" dirty="0" smtClean="0">
                <a:solidFill>
                  <a:srgbClr val="F7CF56"/>
                </a:solidFill>
                <a:latin typeface="+mn-ea"/>
              </a:rPr>
              <a:t>5</a:t>
            </a:r>
            <a:r>
              <a:rPr lang="zh-CN" altLang="en-US" sz="1600" b="1" dirty="0">
                <a:solidFill>
                  <a:srgbClr val="F7CF56"/>
                </a:solidFill>
                <a:latin typeface="+mn-ea"/>
              </a:rPr>
              <a:t>）全面实行巡检、旁站监理和平行检验的检查制度，保证质量高度受</a:t>
            </a:r>
            <a:r>
              <a:rPr lang="zh-CN" altLang="en-US" sz="1600" b="1" dirty="0" smtClean="0">
                <a:solidFill>
                  <a:srgbClr val="F7CF56"/>
                </a:solidFill>
                <a:latin typeface="+mn-ea"/>
              </a:rPr>
              <a:t>控</a:t>
            </a:r>
            <a:endParaRPr lang="zh-CN" altLang="en-US" sz="1600" b="1" dirty="0">
              <a:solidFill>
                <a:srgbClr val="F7CF56"/>
              </a:solidFill>
              <a:latin typeface="+mn-ea"/>
            </a:endParaRPr>
          </a:p>
        </p:txBody>
      </p:sp>
      <p:pic>
        <p:nvPicPr>
          <p:cNvPr id="10" name="图片 9" descr="监理月报"/>
          <p:cNvPicPr/>
          <p:nvPr/>
        </p:nvPicPr>
        <p:blipFill>
          <a:blip r:embed="rId3" cstate="screen">
            <a:extLst>
              <a:ext uri="{28A0092B-C50C-407E-A947-70E740481C1C}">
                <a14:useLocalDpi xmlns:a14="http://schemas.microsoft.com/office/drawing/2010/main"/>
              </a:ext>
            </a:extLst>
          </a:blip>
          <a:stretch>
            <a:fillRect/>
          </a:stretch>
        </p:blipFill>
        <p:spPr>
          <a:xfrm>
            <a:off x="4427984" y="1292200"/>
            <a:ext cx="3776980" cy="2832963"/>
          </a:xfrm>
          <a:prstGeom prst="rect">
            <a:avLst/>
          </a:prstGeom>
        </p:spPr>
      </p:pic>
      <p:pic>
        <p:nvPicPr>
          <p:cNvPr id="9" name="图片 8" descr="监理旁站记录"/>
          <p:cNvPicPr/>
          <p:nvPr/>
        </p:nvPicPr>
        <p:blipFill>
          <a:blip r:embed="rId4" cstate="screen">
            <a:extLst>
              <a:ext uri="{28A0092B-C50C-407E-A947-70E740481C1C}">
                <a14:useLocalDpi xmlns:a14="http://schemas.microsoft.com/office/drawing/2010/main"/>
              </a:ext>
            </a:extLst>
          </a:blip>
          <a:stretch>
            <a:fillRect/>
          </a:stretch>
        </p:blipFill>
        <p:spPr>
          <a:xfrm>
            <a:off x="2439888" y="3600219"/>
            <a:ext cx="3396750" cy="2493077"/>
          </a:xfrm>
          <a:prstGeom prst="rect">
            <a:avLst/>
          </a:prstGeom>
        </p:spPr>
      </p:pic>
      <p:sp>
        <p:nvSpPr>
          <p:cNvPr id="11" name="TextBox 10"/>
          <p:cNvSpPr txBox="1"/>
          <p:nvPr/>
        </p:nvSpPr>
        <p:spPr>
          <a:xfrm>
            <a:off x="323528" y="4149080"/>
            <a:ext cx="1956161" cy="584775"/>
          </a:xfrm>
          <a:prstGeom prst="rect">
            <a:avLst/>
          </a:prstGeom>
          <a:noFill/>
          <a:ln w="28575">
            <a:noFill/>
            <a:prstDash val="dash"/>
          </a:ln>
        </p:spPr>
        <p:txBody>
          <a:bodyPr wrap="square" rtlCol="0">
            <a:spAutoFit/>
          </a:bodyPr>
          <a:lstStyle/>
          <a:p>
            <a:pPr marL="285750" algn="just">
              <a:buFont typeface="Wingdings" panose="05000000000000000000" pitchFamily="2" charset="2"/>
              <a:buChar char="u"/>
            </a:pPr>
            <a:r>
              <a:rPr lang="zh-CN" altLang="en-US" sz="1600" b="1" dirty="0">
                <a:solidFill>
                  <a:srgbClr val="F7CF56"/>
                </a:solidFill>
                <a:latin typeface="华文中宋" panose="02010600040101010101" pitchFamily="2" charset="-122"/>
                <a:ea typeface="华文中宋" panose="02010600040101010101" pitchFamily="2" charset="-122"/>
              </a:rPr>
              <a:t>现场巡检验收记录表</a:t>
            </a:r>
            <a:endParaRPr lang="en-US" altLang="zh-CN" sz="1600" b="1" dirty="0" smtClean="0">
              <a:solidFill>
                <a:srgbClr val="F7CF56"/>
              </a:solidFill>
              <a:latin typeface="华文中宋" panose="02010600040101010101" pitchFamily="2" charset="-122"/>
              <a:ea typeface="华文中宋" panose="02010600040101010101" pitchFamily="2" charset="-122"/>
            </a:endParaRPr>
          </a:p>
        </p:txBody>
      </p:sp>
      <p:pic>
        <p:nvPicPr>
          <p:cNvPr id="7" name="图片 6" descr="现场巡检检查验收表"/>
          <p:cNvPicPr/>
          <p:nvPr/>
        </p:nvPicPr>
        <p:blipFill>
          <a:blip r:embed="rId5" cstate="screen">
            <a:extLst>
              <a:ext uri="{28A0092B-C50C-407E-A947-70E740481C1C}">
                <a14:useLocalDpi xmlns:a14="http://schemas.microsoft.com/office/drawing/2010/main"/>
              </a:ext>
            </a:extLst>
          </a:blip>
          <a:stretch>
            <a:fillRect/>
          </a:stretch>
        </p:blipFill>
        <p:spPr>
          <a:xfrm>
            <a:off x="755577" y="1292199"/>
            <a:ext cx="3368622" cy="2832963"/>
          </a:xfrm>
          <a:prstGeom prst="rect">
            <a:avLst/>
          </a:prstGeom>
        </p:spPr>
      </p:pic>
      <p:sp>
        <p:nvSpPr>
          <p:cNvPr id="13" name="TextBox 12"/>
          <p:cNvSpPr txBox="1"/>
          <p:nvPr/>
        </p:nvSpPr>
        <p:spPr>
          <a:xfrm>
            <a:off x="2843808" y="6165304"/>
            <a:ext cx="2808312" cy="338554"/>
          </a:xfrm>
          <a:prstGeom prst="rect">
            <a:avLst/>
          </a:prstGeom>
          <a:noFill/>
          <a:ln w="28575">
            <a:noFill/>
            <a:prstDash val="dash"/>
          </a:ln>
        </p:spPr>
        <p:txBody>
          <a:bodyPr wrap="square" rtlCol="0">
            <a:spAutoFit/>
          </a:bodyPr>
          <a:lstStyle/>
          <a:p>
            <a:pPr marL="285750" algn="just">
              <a:buFont typeface="Wingdings" panose="05000000000000000000" pitchFamily="2" charset="2"/>
              <a:buChar char="u"/>
            </a:pPr>
            <a:r>
              <a:rPr lang="zh-CN" altLang="en-US" sz="1600" b="1" dirty="0">
                <a:solidFill>
                  <a:srgbClr val="F7CF56"/>
                </a:solidFill>
                <a:latin typeface="华文中宋" panose="02010600040101010101" pitchFamily="2" charset="-122"/>
                <a:ea typeface="华文中宋" panose="02010600040101010101" pitchFamily="2" charset="-122"/>
              </a:rPr>
              <a:t>旁站监理记录表</a:t>
            </a:r>
            <a:endParaRPr lang="en-US" altLang="zh-CN" sz="1600" b="1" dirty="0" smtClean="0">
              <a:solidFill>
                <a:srgbClr val="F7CF56"/>
              </a:solidFill>
              <a:latin typeface="华文中宋" panose="02010600040101010101" pitchFamily="2" charset="-122"/>
              <a:ea typeface="华文中宋" panose="02010600040101010101" pitchFamily="2" charset="-122"/>
            </a:endParaRPr>
          </a:p>
        </p:txBody>
      </p:sp>
      <p:sp>
        <p:nvSpPr>
          <p:cNvPr id="14" name="TextBox 13"/>
          <p:cNvSpPr txBox="1"/>
          <p:nvPr/>
        </p:nvSpPr>
        <p:spPr>
          <a:xfrm>
            <a:off x="6809953" y="4149080"/>
            <a:ext cx="1794495" cy="338554"/>
          </a:xfrm>
          <a:prstGeom prst="rect">
            <a:avLst/>
          </a:prstGeom>
          <a:noFill/>
          <a:ln w="28575">
            <a:noFill/>
            <a:prstDash val="dash"/>
          </a:ln>
        </p:spPr>
        <p:txBody>
          <a:bodyPr wrap="square" rtlCol="0">
            <a:spAutoFit/>
          </a:bodyPr>
          <a:lstStyle/>
          <a:p>
            <a:pPr marL="285750" algn="just">
              <a:buFont typeface="Wingdings" panose="05000000000000000000" pitchFamily="2" charset="2"/>
              <a:buChar char="u"/>
            </a:pPr>
            <a:r>
              <a:rPr lang="zh-CN" altLang="en-US" sz="1600" b="1" dirty="0">
                <a:solidFill>
                  <a:srgbClr val="F7CF56"/>
                </a:solidFill>
                <a:latin typeface="华文中宋" panose="02010600040101010101" pitchFamily="2" charset="-122"/>
                <a:ea typeface="华文中宋" panose="02010600040101010101" pitchFamily="2" charset="-122"/>
              </a:rPr>
              <a:t>监理月报</a:t>
            </a:r>
            <a:endParaRPr lang="en-US" altLang="zh-CN" sz="1600" b="1" dirty="0" smtClean="0">
              <a:solidFill>
                <a:srgbClr val="F7CF56"/>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158309876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工地例会 (1)"/>
          <p:cNvPicPr/>
          <p:nvPr/>
        </p:nvPicPr>
        <p:blipFill>
          <a:blip r:embed="rId3" cstate="screen"/>
          <a:stretch>
            <a:fillRect/>
          </a:stretch>
        </p:blipFill>
        <p:spPr>
          <a:xfrm>
            <a:off x="468288" y="2492896"/>
            <a:ext cx="3979018" cy="2984024"/>
          </a:xfrm>
          <a:prstGeom prst="roundRect">
            <a:avLst>
              <a:gd name="adj" fmla="val 16667"/>
            </a:avLst>
          </a:prstGeom>
          <a:ln>
            <a:solidFill>
              <a:srgbClr val="F7CF56"/>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图片 10" descr="工地例会 (2)"/>
          <p:cNvPicPr/>
          <p:nvPr/>
        </p:nvPicPr>
        <p:blipFill>
          <a:blip r:embed="rId4" cstate="screen"/>
          <a:stretch>
            <a:fillRect/>
          </a:stretch>
        </p:blipFill>
        <p:spPr>
          <a:xfrm>
            <a:off x="4698182" y="2492896"/>
            <a:ext cx="3979018" cy="2984024"/>
          </a:xfrm>
          <a:prstGeom prst="roundRect">
            <a:avLst>
              <a:gd name="adj" fmla="val 16667"/>
            </a:avLst>
          </a:prstGeom>
          <a:ln>
            <a:solidFill>
              <a:srgbClr val="F7CF56"/>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虚尾箭头 2"/>
          <p:cNvSpPr/>
          <p:nvPr/>
        </p:nvSpPr>
        <p:spPr>
          <a:xfrm>
            <a:off x="189434" y="5661248"/>
            <a:ext cx="5390678" cy="792088"/>
          </a:xfrm>
          <a:prstGeom prst="stripedRightArrow">
            <a:avLst/>
          </a:prstGeom>
          <a:solidFill>
            <a:srgbClr val="F7C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b="1" dirty="0">
                <a:solidFill>
                  <a:srgbClr val="000000"/>
                </a:solidFill>
                <a:effectLst>
                  <a:outerShdw blurRad="38100" dist="38100" dir="2700000" algn="tl">
                    <a:srgbClr val="000000">
                      <a:alpha val="43137"/>
                    </a:srgbClr>
                  </a:outerShdw>
                </a:effectLst>
              </a:rPr>
              <a:t>积极组织召开专题</a:t>
            </a:r>
            <a:r>
              <a:rPr lang="zh-CN" altLang="zh-CN" b="1" dirty="0" smtClean="0">
                <a:solidFill>
                  <a:srgbClr val="000000"/>
                </a:solidFill>
                <a:effectLst>
                  <a:outerShdw blurRad="38100" dist="38100" dir="2700000" algn="tl">
                    <a:srgbClr val="000000">
                      <a:alpha val="43137"/>
                    </a:srgbClr>
                  </a:outerShdw>
                </a:effectLst>
              </a:rPr>
              <a:t>会议进行讨论</a:t>
            </a:r>
            <a:r>
              <a:rPr lang="zh-CN" altLang="en-US" b="1" dirty="0" smtClean="0">
                <a:solidFill>
                  <a:srgbClr val="000000"/>
                </a:solidFill>
                <a:effectLst>
                  <a:outerShdw blurRad="38100" dist="38100" dir="2700000" algn="tl">
                    <a:srgbClr val="000000">
                      <a:alpha val="43137"/>
                    </a:srgbClr>
                  </a:outerShdw>
                </a:effectLst>
              </a:rPr>
              <a:t>（工地例会）</a:t>
            </a:r>
            <a:endParaRPr lang="zh-CN" altLang="en-US" b="1" dirty="0">
              <a:solidFill>
                <a:srgbClr val="000000"/>
              </a:solidFill>
              <a:effectLst>
                <a:outerShdw blurRad="38100" dist="38100" dir="2700000" algn="tl">
                  <a:srgbClr val="000000">
                    <a:alpha val="43137"/>
                  </a:srgbClr>
                </a:outerShdw>
              </a:effectLst>
            </a:endParaRPr>
          </a:p>
        </p:txBody>
      </p:sp>
      <p:sp>
        <p:nvSpPr>
          <p:cNvPr id="13" name="TextBox 12"/>
          <p:cNvSpPr txBox="1"/>
          <p:nvPr/>
        </p:nvSpPr>
        <p:spPr>
          <a:xfrm>
            <a:off x="409017" y="532998"/>
            <a:ext cx="8298668" cy="1815882"/>
          </a:xfrm>
          <a:prstGeom prst="rect">
            <a:avLst/>
          </a:prstGeom>
          <a:noFill/>
        </p:spPr>
        <p:txBody>
          <a:bodyPr wrap="square" rtlCol="0">
            <a:spAutoFit/>
          </a:bodyPr>
          <a:lstStyle/>
          <a:p>
            <a:pPr indent="457200">
              <a:lnSpc>
                <a:spcPct val="140000"/>
              </a:lnSpc>
            </a:pPr>
            <a:r>
              <a:rPr lang="en-US" altLang="zh-CN" sz="1600" b="1" dirty="0" smtClean="0">
                <a:solidFill>
                  <a:srgbClr val="F7CF56"/>
                </a:solidFill>
                <a:latin typeface="+mn-ea"/>
              </a:rPr>
              <a:t>6</a:t>
            </a:r>
            <a:r>
              <a:rPr lang="zh-CN" altLang="en-US" sz="1600" b="1" dirty="0">
                <a:solidFill>
                  <a:srgbClr val="F7CF56"/>
                </a:solidFill>
                <a:latin typeface="+mn-ea"/>
              </a:rPr>
              <a:t>）监帮结合多手段运用</a:t>
            </a:r>
          </a:p>
          <a:p>
            <a:pPr indent="457200">
              <a:lnSpc>
                <a:spcPct val="140000"/>
              </a:lnSpc>
            </a:pPr>
            <a:r>
              <a:rPr lang="zh-CN" altLang="en-US" sz="1600" b="1" dirty="0">
                <a:solidFill>
                  <a:srgbClr val="F7CF56"/>
                </a:solidFill>
                <a:latin typeface="+mn-ea"/>
              </a:rPr>
              <a:t>为了使工程质量达到预期目标，各方建立良好合作关系使之各项工作顺利开展，除了按照正常的监理程序严格监理，监理部还以帮助的心态做好监理工作，发挥监理工程师丰富经验的优势，对施工单位不能确定或是模凌两可的事项积极提供技术及经验支持，通过这种工作方法，提高了工作效率达到“事半功倍”的效果。</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395536" y="696061"/>
            <a:ext cx="8352928" cy="2012859"/>
          </a:xfrm>
          <a:prstGeom prst="rect">
            <a:avLst/>
          </a:prstGeom>
          <a:noFill/>
        </p:spPr>
        <p:txBody>
          <a:bodyPr wrap="square" rtlCol="0">
            <a:spAutoFit/>
          </a:bodyPr>
          <a:lstStyle/>
          <a:p>
            <a:pPr indent="457200">
              <a:lnSpc>
                <a:spcPct val="130000"/>
              </a:lnSpc>
            </a:pPr>
            <a:r>
              <a:rPr lang="en-US" altLang="zh-CN" sz="1600" b="1" dirty="0">
                <a:solidFill>
                  <a:srgbClr val="F7CF56"/>
                </a:solidFill>
                <a:latin typeface="+mn-ea"/>
              </a:rPr>
              <a:t>7</a:t>
            </a:r>
            <a:r>
              <a:rPr lang="zh-CN" altLang="zh-CN" sz="1600" b="1" dirty="0">
                <a:solidFill>
                  <a:srgbClr val="F7CF56"/>
                </a:solidFill>
                <a:latin typeface="+mn-ea"/>
              </a:rPr>
              <a:t>）深化试验、调试程序管理</a:t>
            </a:r>
          </a:p>
          <a:p>
            <a:pPr indent="457200">
              <a:lnSpc>
                <a:spcPct val="130000"/>
              </a:lnSpc>
            </a:pPr>
            <a:r>
              <a:rPr lang="zh-CN" altLang="zh-CN" sz="1600" b="1" dirty="0">
                <a:solidFill>
                  <a:srgbClr val="F7CF56"/>
                </a:solidFill>
                <a:latin typeface="+mn-ea"/>
              </a:rPr>
              <a:t>监理部按照设计图纸、相关施工质量验收规范的要求，对本工程的给水管道、消防管道、照明全负荷、避雷接地电阻、线路开关、插座接地、通风和空调系统等相关的试验、调试和试运行全过程进行见证、监督，并将有关信息反馈给设备厂家、设计、施工等单位</a:t>
            </a:r>
            <a:r>
              <a:rPr lang="en-US" altLang="zh-CN" sz="1600" b="1" dirty="0">
                <a:solidFill>
                  <a:srgbClr val="F7CF56"/>
                </a:solidFill>
                <a:latin typeface="+mn-ea"/>
              </a:rPr>
              <a:t>,</a:t>
            </a:r>
            <a:r>
              <a:rPr lang="zh-CN" altLang="zh-CN" sz="1600" b="1" dirty="0">
                <a:solidFill>
                  <a:srgbClr val="F7CF56"/>
                </a:solidFill>
                <a:latin typeface="+mn-ea"/>
              </a:rPr>
              <a:t>确保及时更换设备或变更参数</a:t>
            </a:r>
            <a:r>
              <a:rPr lang="en-US" altLang="zh-CN" sz="1600" b="1" dirty="0">
                <a:solidFill>
                  <a:srgbClr val="F7CF56"/>
                </a:solidFill>
                <a:latin typeface="+mn-ea"/>
              </a:rPr>
              <a:t>,</a:t>
            </a:r>
            <a:r>
              <a:rPr lang="zh-CN" altLang="zh-CN" sz="1600" b="1" dirty="0">
                <a:solidFill>
                  <a:srgbClr val="F7CF56"/>
                </a:solidFill>
                <a:latin typeface="+mn-ea"/>
              </a:rPr>
              <a:t>有效提高了相关系统的内在质量</a:t>
            </a:r>
            <a:r>
              <a:rPr lang="en-US" altLang="zh-CN" sz="1600" b="1" dirty="0">
                <a:solidFill>
                  <a:srgbClr val="F7CF56"/>
                </a:solidFill>
                <a:latin typeface="+mn-ea"/>
              </a:rPr>
              <a:t>, </a:t>
            </a:r>
            <a:r>
              <a:rPr lang="zh-CN" altLang="zh-CN" sz="1600" b="1" dirty="0">
                <a:solidFill>
                  <a:srgbClr val="F7CF56"/>
                </a:solidFill>
                <a:latin typeface="+mn-ea"/>
              </a:rPr>
              <a:t>为系统稳定、高效运行奠定了良好基础。</a:t>
            </a:r>
            <a:endParaRPr lang="zh-CN" altLang="en-US" sz="1600" b="1" dirty="0">
              <a:solidFill>
                <a:srgbClr val="F7CF56"/>
              </a:solidFill>
              <a:latin typeface="+mn-ea"/>
            </a:endParaRPr>
          </a:p>
        </p:txBody>
      </p:sp>
      <p:pic>
        <p:nvPicPr>
          <p:cNvPr id="14" name="图片 13" descr="IMG_1338"/>
          <p:cNvPicPr/>
          <p:nvPr/>
        </p:nvPicPr>
        <p:blipFill rotWithShape="1">
          <a:blip r:embed="rId3" cstate="screen"/>
          <a:srcRect r="5312"/>
          <a:stretch>
            <a:fillRect/>
          </a:stretch>
        </p:blipFill>
        <p:spPr>
          <a:xfrm>
            <a:off x="395536" y="2987660"/>
            <a:ext cx="3204914" cy="2297571"/>
          </a:xfrm>
          <a:prstGeom prst="rect">
            <a:avLst/>
          </a:prstGeom>
        </p:spPr>
      </p:pic>
      <p:pic>
        <p:nvPicPr>
          <p:cNvPr id="15" name="图片 14" descr="IMG_1323"/>
          <p:cNvPicPr/>
          <p:nvPr/>
        </p:nvPicPr>
        <p:blipFill rotWithShape="1">
          <a:blip r:embed="rId4" cstate="screen"/>
          <a:srcRect l="11941" b="4779"/>
          <a:stretch>
            <a:fillRect/>
          </a:stretch>
        </p:blipFill>
        <p:spPr>
          <a:xfrm rot="16200000">
            <a:off x="3387211" y="3308354"/>
            <a:ext cx="2297571" cy="1656185"/>
          </a:xfrm>
          <a:prstGeom prst="rect">
            <a:avLst/>
          </a:prstGeom>
        </p:spPr>
      </p:pic>
      <p:pic>
        <p:nvPicPr>
          <p:cNvPr id="16" name="图片 15" descr="IMG_2756"/>
          <p:cNvPicPr/>
          <p:nvPr/>
        </p:nvPicPr>
        <p:blipFill rotWithShape="1">
          <a:blip r:embed="rId5" cstate="screen">
            <a:extLst>
              <a:ext uri="{BEBA8EAE-BF5A-486C-A8C5-ECC9F3942E4B}">
                <a14:imgProps xmlns:a14="http://schemas.microsoft.com/office/drawing/2010/main">
                  <a14:imgLayer r:embed="rId6">
                    <a14:imgEffect>
                      <a14:brightnessContrast bright="20000"/>
                    </a14:imgEffect>
                  </a14:imgLayer>
                </a14:imgProps>
              </a:ext>
            </a:extLst>
          </a:blip>
          <a:srcRect l="4856" t="6680" r="3211"/>
          <a:stretch>
            <a:fillRect/>
          </a:stretch>
        </p:blipFill>
        <p:spPr>
          <a:xfrm>
            <a:off x="5459069" y="2987660"/>
            <a:ext cx="3334457" cy="2297571"/>
          </a:xfrm>
          <a:prstGeom prst="rect">
            <a:avLst/>
          </a:prstGeom>
        </p:spPr>
      </p:pic>
      <p:sp>
        <p:nvSpPr>
          <p:cNvPr id="7" name="TextBox 6"/>
          <p:cNvSpPr txBox="1"/>
          <p:nvPr/>
        </p:nvSpPr>
        <p:spPr>
          <a:xfrm>
            <a:off x="1403647" y="5435932"/>
            <a:ext cx="1114408" cy="369332"/>
          </a:xfrm>
          <a:prstGeom prst="rect">
            <a:avLst/>
          </a:prstGeom>
          <a:noFill/>
        </p:spPr>
        <p:txBody>
          <a:bodyPr wrap="none" rtlCol="0">
            <a:spAutoFit/>
          </a:bodyPr>
          <a:lstStyle/>
          <a:p>
            <a:r>
              <a:rPr lang="zh-CN" altLang="en-US" b="1" dirty="0">
                <a:solidFill>
                  <a:srgbClr val="F7CF56"/>
                </a:solidFill>
              </a:rPr>
              <a:t>◆</a:t>
            </a:r>
            <a:r>
              <a:rPr lang="zh-CN" altLang="zh-CN" b="1" dirty="0" smtClean="0">
                <a:solidFill>
                  <a:srgbClr val="F7CF56"/>
                </a:solidFill>
              </a:rPr>
              <a:t>配电</a:t>
            </a:r>
            <a:r>
              <a:rPr lang="zh-CN" altLang="zh-CN" b="1" dirty="0">
                <a:solidFill>
                  <a:srgbClr val="F7CF56"/>
                </a:solidFill>
              </a:rPr>
              <a:t>房</a:t>
            </a:r>
            <a:endParaRPr lang="zh-CN" altLang="en-US" b="1" dirty="0">
              <a:solidFill>
                <a:srgbClr val="F7CF56"/>
              </a:solidFill>
            </a:endParaRPr>
          </a:p>
        </p:txBody>
      </p:sp>
      <p:sp>
        <p:nvSpPr>
          <p:cNvPr id="17" name="TextBox 16"/>
          <p:cNvSpPr txBox="1"/>
          <p:nvPr/>
        </p:nvSpPr>
        <p:spPr>
          <a:xfrm>
            <a:off x="3961647" y="5435932"/>
            <a:ext cx="1114408" cy="369332"/>
          </a:xfrm>
          <a:prstGeom prst="rect">
            <a:avLst/>
          </a:prstGeom>
          <a:noFill/>
        </p:spPr>
        <p:txBody>
          <a:bodyPr wrap="none" rtlCol="0">
            <a:spAutoFit/>
          </a:bodyPr>
          <a:lstStyle/>
          <a:p>
            <a:r>
              <a:rPr lang="zh-CN" altLang="en-US" b="1" dirty="0">
                <a:solidFill>
                  <a:srgbClr val="F7CF56"/>
                </a:solidFill>
              </a:rPr>
              <a:t>◆消防泵</a:t>
            </a:r>
          </a:p>
        </p:txBody>
      </p:sp>
      <p:sp>
        <p:nvSpPr>
          <p:cNvPr id="18" name="TextBox 17"/>
          <p:cNvSpPr txBox="1"/>
          <p:nvPr/>
        </p:nvSpPr>
        <p:spPr>
          <a:xfrm>
            <a:off x="6516215" y="5435932"/>
            <a:ext cx="1346844" cy="369332"/>
          </a:xfrm>
          <a:prstGeom prst="rect">
            <a:avLst/>
          </a:prstGeom>
          <a:noFill/>
        </p:spPr>
        <p:txBody>
          <a:bodyPr wrap="none" rtlCol="0">
            <a:spAutoFit/>
          </a:bodyPr>
          <a:lstStyle/>
          <a:p>
            <a:r>
              <a:rPr lang="zh-CN" altLang="en-US" b="1" dirty="0">
                <a:solidFill>
                  <a:srgbClr val="F7CF56"/>
                </a:solidFill>
              </a:rPr>
              <a:t>◆监控系统</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descr="IMG_6306"/>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Lst>
          </a:blip>
          <a:srcRect r="5994"/>
          <a:stretch>
            <a:fillRect/>
          </a:stretch>
        </p:blipFill>
        <p:spPr>
          <a:xfrm>
            <a:off x="611560" y="620688"/>
            <a:ext cx="3600400" cy="2239954"/>
          </a:xfrm>
          <a:prstGeom prst="rect">
            <a:avLst/>
          </a:prstGeom>
        </p:spPr>
      </p:pic>
      <p:pic>
        <p:nvPicPr>
          <p:cNvPr id="20" name="图片 19" descr="IMG_6279"/>
          <p:cNvPicPr/>
          <p:nvPr/>
        </p:nvPicPr>
        <p:blipFill rotWithShape="1">
          <a:blip r:embed="rId5" cstate="screen"/>
          <a:srcRect r="10220"/>
          <a:stretch>
            <a:fillRect/>
          </a:stretch>
        </p:blipFill>
        <p:spPr>
          <a:xfrm>
            <a:off x="4881341" y="620688"/>
            <a:ext cx="3579091" cy="2237995"/>
          </a:xfrm>
          <a:prstGeom prst="rect">
            <a:avLst/>
          </a:prstGeom>
        </p:spPr>
      </p:pic>
      <p:pic>
        <p:nvPicPr>
          <p:cNvPr id="21" name="图片 20" descr="IMG_1326"/>
          <p:cNvPicPr/>
          <p:nvPr/>
        </p:nvPicPr>
        <p:blipFill rotWithShape="1">
          <a:blip r:embed="rId6" cstate="screen"/>
          <a:srcRect l="19211" r="24441" b="2170"/>
          <a:stretch>
            <a:fillRect/>
          </a:stretch>
        </p:blipFill>
        <p:spPr>
          <a:xfrm rot="16200000">
            <a:off x="1228276" y="3028311"/>
            <a:ext cx="2366970" cy="3600398"/>
          </a:xfrm>
          <a:prstGeom prst="rect">
            <a:avLst/>
          </a:prstGeom>
        </p:spPr>
      </p:pic>
      <p:pic>
        <p:nvPicPr>
          <p:cNvPr id="22" name="图片 21" descr="IMG_1308"/>
          <p:cNvPicPr/>
          <p:nvPr/>
        </p:nvPicPr>
        <p:blipFill>
          <a:blip r:embed="rId7" cstate="screen"/>
          <a:stretch>
            <a:fillRect/>
          </a:stretch>
        </p:blipFill>
        <p:spPr>
          <a:xfrm>
            <a:off x="4856933" y="3645024"/>
            <a:ext cx="3579091" cy="2366971"/>
          </a:xfrm>
          <a:prstGeom prst="rect">
            <a:avLst/>
          </a:prstGeom>
        </p:spPr>
      </p:pic>
      <p:sp>
        <p:nvSpPr>
          <p:cNvPr id="7" name="TextBox 6"/>
          <p:cNvSpPr txBox="1"/>
          <p:nvPr/>
        </p:nvSpPr>
        <p:spPr>
          <a:xfrm>
            <a:off x="1403648" y="2924944"/>
            <a:ext cx="2044149" cy="369332"/>
          </a:xfrm>
          <a:prstGeom prst="rect">
            <a:avLst/>
          </a:prstGeom>
          <a:noFill/>
        </p:spPr>
        <p:txBody>
          <a:bodyPr wrap="none" rtlCol="0">
            <a:spAutoFit/>
          </a:bodyPr>
          <a:lstStyle/>
          <a:p>
            <a:r>
              <a:rPr lang="zh-CN" altLang="en-US" b="1" dirty="0">
                <a:solidFill>
                  <a:srgbClr val="F7CF56"/>
                </a:solidFill>
              </a:rPr>
              <a:t>◆空调冷却水系统</a:t>
            </a:r>
          </a:p>
        </p:txBody>
      </p:sp>
      <p:sp>
        <p:nvSpPr>
          <p:cNvPr id="17" name="TextBox 16"/>
          <p:cNvSpPr txBox="1"/>
          <p:nvPr/>
        </p:nvSpPr>
        <p:spPr>
          <a:xfrm>
            <a:off x="5652120" y="2924944"/>
            <a:ext cx="2044149" cy="369332"/>
          </a:xfrm>
          <a:prstGeom prst="rect">
            <a:avLst/>
          </a:prstGeom>
          <a:noFill/>
        </p:spPr>
        <p:txBody>
          <a:bodyPr wrap="none" rtlCol="0">
            <a:spAutoFit/>
          </a:bodyPr>
          <a:lstStyle/>
          <a:p>
            <a:r>
              <a:rPr lang="zh-CN" altLang="en-US" b="1" dirty="0">
                <a:solidFill>
                  <a:srgbClr val="F7CF56"/>
                </a:solidFill>
              </a:rPr>
              <a:t>◆空调冷却水系统</a:t>
            </a:r>
          </a:p>
        </p:txBody>
      </p:sp>
      <p:sp>
        <p:nvSpPr>
          <p:cNvPr id="18" name="TextBox 17"/>
          <p:cNvSpPr txBox="1"/>
          <p:nvPr/>
        </p:nvSpPr>
        <p:spPr>
          <a:xfrm>
            <a:off x="1608158" y="6084004"/>
            <a:ext cx="1811714" cy="369332"/>
          </a:xfrm>
          <a:prstGeom prst="rect">
            <a:avLst/>
          </a:prstGeom>
          <a:noFill/>
        </p:spPr>
        <p:txBody>
          <a:bodyPr wrap="none" rtlCol="0">
            <a:spAutoFit/>
          </a:bodyPr>
          <a:lstStyle/>
          <a:p>
            <a:r>
              <a:rPr lang="zh-CN" altLang="en-US" b="1" dirty="0">
                <a:solidFill>
                  <a:srgbClr val="F7CF56"/>
                </a:solidFill>
              </a:rPr>
              <a:t>◆应急照明系统</a:t>
            </a:r>
          </a:p>
        </p:txBody>
      </p:sp>
      <p:sp>
        <p:nvSpPr>
          <p:cNvPr id="23" name="TextBox 22"/>
          <p:cNvSpPr txBox="1"/>
          <p:nvPr/>
        </p:nvSpPr>
        <p:spPr>
          <a:xfrm>
            <a:off x="6228184" y="6072008"/>
            <a:ext cx="1114408" cy="369332"/>
          </a:xfrm>
          <a:prstGeom prst="rect">
            <a:avLst/>
          </a:prstGeom>
          <a:noFill/>
        </p:spPr>
        <p:txBody>
          <a:bodyPr wrap="none" rtlCol="0">
            <a:spAutoFit/>
          </a:bodyPr>
          <a:lstStyle/>
          <a:p>
            <a:r>
              <a:rPr lang="zh-CN" altLang="en-US" b="1" dirty="0">
                <a:solidFill>
                  <a:srgbClr val="F7CF56"/>
                </a:solidFill>
              </a:rPr>
              <a:t>◆地下室</a:t>
            </a:r>
          </a:p>
        </p:txBody>
      </p:sp>
      <p:grpSp>
        <p:nvGrpSpPr>
          <p:cNvPr id="11" name="组合 10"/>
          <p:cNvGrpSpPr/>
          <p:nvPr/>
        </p:nvGrpSpPr>
        <p:grpSpPr>
          <a:xfrm>
            <a:off x="611561" y="620688"/>
            <a:ext cx="7848871" cy="5760640"/>
            <a:chOff x="611561" y="620688"/>
            <a:chExt cx="7848871" cy="5760640"/>
          </a:xfrm>
        </p:grpSpPr>
        <p:cxnSp>
          <p:nvCxnSpPr>
            <p:cNvPr id="6" name="直接连接符 5"/>
            <p:cNvCxnSpPr/>
            <p:nvPr/>
          </p:nvCxnSpPr>
          <p:spPr>
            <a:xfrm>
              <a:off x="611561" y="3429000"/>
              <a:ext cx="7848871"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535996" y="620688"/>
              <a:ext cx="0" cy="576064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1259632" y="2564904"/>
            <a:ext cx="6624736" cy="923330"/>
          </a:xfrm>
          <a:prstGeom prst="rect">
            <a:avLst/>
          </a:prstGeom>
          <a:noFill/>
          <a:ln w="28575">
            <a:noFill/>
            <a:prstDash val="dash"/>
          </a:ln>
        </p:spPr>
        <p:txBody>
          <a:bodyPr wrap="square" rtlCol="0">
            <a:spAutoFit/>
          </a:bodyPr>
          <a:lstStyle/>
          <a:p>
            <a:pPr indent="457200" algn="just">
              <a:lnSpc>
                <a:spcPct val="150000"/>
              </a:lnSpc>
            </a:pPr>
            <a:r>
              <a:rPr lang="en-US" altLang="zh-CN" b="1" dirty="0" smtClean="0">
                <a:solidFill>
                  <a:srgbClr val="F7CF56"/>
                </a:solidFill>
                <a:latin typeface="华文中宋" panose="02010600040101010101" pitchFamily="2" charset="-122"/>
                <a:ea typeface="华文中宋" panose="02010600040101010101" pitchFamily="2" charset="-122"/>
              </a:rPr>
              <a:t>3</a:t>
            </a:r>
            <a:r>
              <a:rPr lang="zh-CN" altLang="en-US" b="1" dirty="0">
                <a:solidFill>
                  <a:srgbClr val="F7CF56"/>
                </a:solidFill>
                <a:latin typeface="华文中宋" panose="02010600040101010101" pitchFamily="2" charset="-122"/>
                <a:ea typeface="华文中宋" panose="02010600040101010101" pitchFamily="2" charset="-122"/>
              </a:rPr>
              <a:t>、本工程项目从开工至竣工均没有发生工程质量事故，各分项工程、分部工程质量能够达到合格标准，符合合同目标要求。</a:t>
            </a:r>
          </a:p>
        </p:txBody>
      </p:sp>
      <p:grpSp>
        <p:nvGrpSpPr>
          <p:cNvPr id="25" name="组合 24"/>
          <p:cNvGrpSpPr/>
          <p:nvPr/>
        </p:nvGrpSpPr>
        <p:grpSpPr>
          <a:xfrm>
            <a:off x="857416" y="3446794"/>
            <a:ext cx="7386992" cy="199185"/>
            <a:chOff x="0" y="5202197"/>
            <a:chExt cx="7856297" cy="211839"/>
          </a:xfrm>
        </p:grpSpPr>
        <p:cxnSp>
          <p:nvCxnSpPr>
            <p:cNvPr id="26" name="直接连接符 25"/>
            <p:cNvCxnSpPr>
              <a:endCxn id="27" idx="2"/>
            </p:cNvCxnSpPr>
            <p:nvPr/>
          </p:nvCxnSpPr>
          <p:spPr>
            <a:xfrm>
              <a:off x="193627" y="5301208"/>
              <a:ext cx="7464649" cy="13817"/>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7658276" y="5216015"/>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0"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74462618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5"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2000"/>
                                        <p:tgtEl>
                                          <p:spTgt spid="25"/>
                                        </p:tgtEl>
                                      </p:cBhvr>
                                    </p:animEffect>
                                    <p:anim calcmode="lin" valueType="num">
                                      <p:cBhvr>
                                        <p:cTn id="13" dur="2000" fill="hold"/>
                                        <p:tgtEl>
                                          <p:spTgt spid="25"/>
                                        </p:tgtEl>
                                        <p:attrNameLst>
                                          <p:attrName>ppt_w</p:attrName>
                                        </p:attrNameLst>
                                      </p:cBhvr>
                                      <p:tavLst>
                                        <p:tav tm="0" fmla="#ppt_w*sin(2.5*pi*$)">
                                          <p:val>
                                            <p:fltVal val="0"/>
                                          </p:val>
                                        </p:tav>
                                        <p:tav tm="100000">
                                          <p:val>
                                            <p:fltVal val="1"/>
                                          </p:val>
                                        </p:tav>
                                      </p:tavLst>
                                    </p:anim>
                                    <p:anim calcmode="lin" valueType="num">
                                      <p:cBhvr>
                                        <p:cTn id="14" dur="2000" fill="hold"/>
                                        <p:tgtEl>
                                          <p:spTgt spid="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5598621" y="6072008"/>
            <a:ext cx="2481580" cy="368300"/>
          </a:xfrm>
          <a:prstGeom prst="rect">
            <a:avLst/>
          </a:prstGeom>
          <a:noFill/>
        </p:spPr>
        <p:txBody>
          <a:bodyPr wrap="none" rtlCol="0">
            <a:spAutoFit/>
          </a:bodyPr>
          <a:lstStyle/>
          <a:p>
            <a:r>
              <a:rPr lang="zh-CN" altLang="en-US" b="1" dirty="0">
                <a:solidFill>
                  <a:srgbClr val="F7CF56"/>
                </a:solidFill>
              </a:rPr>
              <a:t>◆基坑支护内支撑系统</a:t>
            </a:r>
          </a:p>
        </p:txBody>
      </p:sp>
      <p:sp>
        <p:nvSpPr>
          <p:cNvPr id="24" name="TextBox 23"/>
          <p:cNvSpPr txBox="1"/>
          <p:nvPr/>
        </p:nvSpPr>
        <p:spPr>
          <a:xfrm>
            <a:off x="3203848" y="328881"/>
            <a:ext cx="2592288" cy="507831"/>
          </a:xfrm>
          <a:prstGeom prst="rect">
            <a:avLst/>
          </a:prstGeom>
          <a:noFill/>
          <a:ln w="28575">
            <a:noFill/>
            <a:prstDash val="dash"/>
          </a:ln>
        </p:spPr>
        <p:txBody>
          <a:bodyPr wrap="square" rtlCol="0">
            <a:spAutoFit/>
          </a:bodyPr>
          <a:lstStyle/>
          <a:p>
            <a:pPr algn="just">
              <a:lnSpc>
                <a:spcPct val="150000"/>
              </a:lnSpc>
            </a:pPr>
            <a:r>
              <a:rPr lang="en-US" altLang="zh-CN" b="1" dirty="0" smtClean="0">
                <a:solidFill>
                  <a:srgbClr val="F7CF56"/>
                </a:solidFill>
                <a:latin typeface="华文中宋" panose="02010600040101010101" pitchFamily="2" charset="-122"/>
                <a:ea typeface="华文中宋" panose="02010600040101010101" pitchFamily="2" charset="-122"/>
              </a:rPr>
              <a:t>4</a:t>
            </a:r>
            <a:r>
              <a:rPr lang="zh-CN" altLang="en-US" b="1" dirty="0" smtClean="0">
                <a:solidFill>
                  <a:srgbClr val="F7CF56"/>
                </a:solidFill>
                <a:latin typeface="华文中宋" panose="02010600040101010101" pitchFamily="2" charset="-122"/>
                <a:ea typeface="华文中宋" panose="02010600040101010101" pitchFamily="2" charset="-122"/>
              </a:rPr>
              <a:t>、</a:t>
            </a:r>
            <a:r>
              <a:rPr lang="zh-CN" altLang="en-US" b="1" dirty="0">
                <a:solidFill>
                  <a:srgbClr val="F7CF56"/>
                </a:solidFill>
                <a:latin typeface="华文中宋" panose="02010600040101010101" pitchFamily="2" charset="-122"/>
                <a:ea typeface="华文中宋" panose="02010600040101010101" pitchFamily="2" charset="-122"/>
              </a:rPr>
              <a:t>过程质量亮点展示</a:t>
            </a:r>
          </a:p>
        </p:txBody>
      </p:sp>
      <p:grpSp>
        <p:nvGrpSpPr>
          <p:cNvPr id="25" name="组合 24"/>
          <p:cNvGrpSpPr/>
          <p:nvPr/>
        </p:nvGrpSpPr>
        <p:grpSpPr>
          <a:xfrm>
            <a:off x="2369671" y="722528"/>
            <a:ext cx="4146545" cy="186192"/>
            <a:chOff x="0" y="5202197"/>
            <a:chExt cx="4409980" cy="198021"/>
          </a:xfrm>
        </p:grpSpPr>
        <p:cxnSp>
          <p:nvCxnSpPr>
            <p:cNvPr id="26" name="直接连接符 25"/>
            <p:cNvCxnSpPr/>
            <p:nvPr/>
          </p:nvCxnSpPr>
          <p:spPr>
            <a:xfrm>
              <a:off x="193626" y="5301208"/>
              <a:ext cx="4018334"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0"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9" name="图片 28" descr="DSC00574"/>
          <p:cNvPicPr/>
          <p:nvPr/>
        </p:nvPicPr>
        <p:blipFill>
          <a:blip r:embed="rId3" cstate="screen"/>
          <a:stretch>
            <a:fillRect/>
          </a:stretch>
        </p:blipFill>
        <p:spPr>
          <a:xfrm rot="16200000">
            <a:off x="5031419" y="3337960"/>
            <a:ext cx="2177507" cy="3096343"/>
          </a:xfrm>
          <a:prstGeom prst="rect">
            <a:avLst/>
          </a:prstGeom>
        </p:spPr>
      </p:pic>
      <p:pic>
        <p:nvPicPr>
          <p:cNvPr id="30" name="图片 29" descr="DSC00571"/>
          <p:cNvPicPr/>
          <p:nvPr/>
        </p:nvPicPr>
        <p:blipFill>
          <a:blip r:embed="rId4" cstate="screen"/>
          <a:stretch>
            <a:fillRect/>
          </a:stretch>
        </p:blipFill>
        <p:spPr>
          <a:xfrm>
            <a:off x="1379101" y="1130847"/>
            <a:ext cx="3048883" cy="2465060"/>
          </a:xfrm>
          <a:prstGeom prst="rect">
            <a:avLst/>
          </a:prstGeom>
        </p:spPr>
      </p:pic>
      <p:pic>
        <p:nvPicPr>
          <p:cNvPr id="31" name="图片 30" descr="DSC00564"/>
          <p:cNvPicPr/>
          <p:nvPr/>
        </p:nvPicPr>
        <p:blipFill>
          <a:blip r:embed="rId5" cstate="screen"/>
          <a:stretch>
            <a:fillRect/>
          </a:stretch>
        </p:blipFill>
        <p:spPr>
          <a:xfrm>
            <a:off x="1379101" y="3795142"/>
            <a:ext cx="3048883" cy="2179744"/>
          </a:xfrm>
          <a:prstGeom prst="rect">
            <a:avLst/>
          </a:prstGeom>
        </p:spPr>
      </p:pic>
      <p:pic>
        <p:nvPicPr>
          <p:cNvPr id="32" name="图片 31" descr="DSC00558"/>
          <p:cNvPicPr/>
          <p:nvPr/>
        </p:nvPicPr>
        <p:blipFill>
          <a:blip r:embed="rId6" cstate="screen"/>
          <a:stretch>
            <a:fillRect/>
          </a:stretch>
        </p:blipFill>
        <p:spPr>
          <a:xfrm>
            <a:off x="4572000" y="1130847"/>
            <a:ext cx="3096344" cy="2465060"/>
          </a:xfrm>
          <a:prstGeom prst="rect">
            <a:avLst/>
          </a:prstGeom>
        </p:spPr>
      </p:pic>
      <p:cxnSp>
        <p:nvCxnSpPr>
          <p:cNvPr id="15" name="直接箭头连接符 14"/>
          <p:cNvCxnSpPr/>
          <p:nvPr/>
        </p:nvCxnSpPr>
        <p:spPr>
          <a:xfrm flipH="1">
            <a:off x="7812360" y="202332"/>
            <a:ext cx="1152128" cy="850404"/>
          </a:xfrm>
          <a:prstGeom prst="straightConnector1">
            <a:avLst/>
          </a:prstGeom>
          <a:ln>
            <a:solidFill>
              <a:srgbClr val="F7CF56"/>
            </a:solidFill>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flipV="1">
            <a:off x="179512" y="5974886"/>
            <a:ext cx="1080120" cy="680782"/>
          </a:xfrm>
          <a:prstGeom prst="straightConnector1">
            <a:avLst/>
          </a:prstGeom>
          <a:ln>
            <a:solidFill>
              <a:srgbClr val="F7CF56"/>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5"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2000"/>
                                        <p:tgtEl>
                                          <p:spTgt spid="25"/>
                                        </p:tgtEl>
                                      </p:cBhvr>
                                    </p:animEffect>
                                    <p:anim calcmode="lin" valueType="num">
                                      <p:cBhvr>
                                        <p:cTn id="13" dur="2000" fill="hold"/>
                                        <p:tgtEl>
                                          <p:spTgt spid="25"/>
                                        </p:tgtEl>
                                        <p:attrNameLst>
                                          <p:attrName>ppt_w</p:attrName>
                                        </p:attrNameLst>
                                      </p:cBhvr>
                                      <p:tavLst>
                                        <p:tav tm="0" fmla="#ppt_w*sin(2.5*pi*$)">
                                          <p:val>
                                            <p:fltVal val="0"/>
                                          </p:val>
                                        </p:tav>
                                        <p:tav tm="100000">
                                          <p:val>
                                            <p:fltVal val="1"/>
                                          </p:val>
                                        </p:tav>
                                      </p:tavLst>
                                    </p:anim>
                                    <p:anim calcmode="lin" valueType="num">
                                      <p:cBhvr>
                                        <p:cTn id="14" dur="2000" fill="hold"/>
                                        <p:tgtEl>
                                          <p:spTgt spid="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5436096" y="6021288"/>
            <a:ext cx="1811714" cy="369332"/>
          </a:xfrm>
          <a:prstGeom prst="rect">
            <a:avLst/>
          </a:prstGeom>
          <a:noFill/>
        </p:spPr>
        <p:txBody>
          <a:bodyPr wrap="none" rtlCol="0">
            <a:spAutoFit/>
          </a:bodyPr>
          <a:lstStyle/>
          <a:p>
            <a:r>
              <a:rPr lang="zh-CN" altLang="en-US" b="1" dirty="0">
                <a:solidFill>
                  <a:srgbClr val="F7CF56"/>
                </a:solidFill>
              </a:rPr>
              <a:t>◆筏板基础钢筋</a:t>
            </a:r>
          </a:p>
        </p:txBody>
      </p:sp>
      <p:cxnSp>
        <p:nvCxnSpPr>
          <p:cNvPr id="15" name="直接箭头连接符 14"/>
          <p:cNvCxnSpPr/>
          <p:nvPr/>
        </p:nvCxnSpPr>
        <p:spPr>
          <a:xfrm flipH="1">
            <a:off x="7812360" y="202332"/>
            <a:ext cx="1152128" cy="850404"/>
          </a:xfrm>
          <a:prstGeom prst="straightConnector1">
            <a:avLst/>
          </a:prstGeom>
          <a:ln>
            <a:solidFill>
              <a:srgbClr val="F7CF56"/>
            </a:solidFill>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flipV="1">
            <a:off x="179512" y="5974886"/>
            <a:ext cx="1080120" cy="680782"/>
          </a:xfrm>
          <a:prstGeom prst="straightConnector1">
            <a:avLst/>
          </a:prstGeom>
          <a:ln>
            <a:solidFill>
              <a:srgbClr val="F7CF56"/>
            </a:solidFill>
            <a:tailEnd type="arrow"/>
          </a:ln>
        </p:spPr>
        <p:style>
          <a:lnRef idx="1">
            <a:schemeClr val="accent1"/>
          </a:lnRef>
          <a:fillRef idx="0">
            <a:schemeClr val="accent1"/>
          </a:fillRef>
          <a:effectRef idx="0">
            <a:schemeClr val="accent1"/>
          </a:effectRef>
          <a:fontRef idx="minor">
            <a:schemeClr val="tx1"/>
          </a:fontRef>
        </p:style>
      </p:cxnSp>
      <p:pic>
        <p:nvPicPr>
          <p:cNvPr id="34" name="图片 33" descr="DSC00082"/>
          <p:cNvPicPr/>
          <p:nvPr/>
        </p:nvPicPr>
        <p:blipFill>
          <a:blip r:embed="rId3" cstate="screen"/>
          <a:stretch>
            <a:fillRect/>
          </a:stretch>
        </p:blipFill>
        <p:spPr>
          <a:xfrm>
            <a:off x="1331641" y="1149237"/>
            <a:ext cx="3109237" cy="2279763"/>
          </a:xfrm>
          <a:prstGeom prst="rect">
            <a:avLst/>
          </a:prstGeom>
        </p:spPr>
      </p:pic>
      <p:pic>
        <p:nvPicPr>
          <p:cNvPr id="35" name="图片 34" descr="DSC09952"/>
          <p:cNvPicPr/>
          <p:nvPr/>
        </p:nvPicPr>
        <p:blipFill>
          <a:blip r:embed="rId4" cstate="screen"/>
          <a:stretch>
            <a:fillRect/>
          </a:stretch>
        </p:blipFill>
        <p:spPr>
          <a:xfrm>
            <a:off x="1331640" y="3573016"/>
            <a:ext cx="3109238" cy="2369078"/>
          </a:xfrm>
          <a:prstGeom prst="rect">
            <a:avLst/>
          </a:prstGeom>
        </p:spPr>
      </p:pic>
      <p:pic>
        <p:nvPicPr>
          <p:cNvPr id="36" name="图片 35" descr="DSC09928"/>
          <p:cNvPicPr/>
          <p:nvPr/>
        </p:nvPicPr>
        <p:blipFill>
          <a:blip r:embed="rId5" cstate="screen"/>
          <a:stretch>
            <a:fillRect/>
          </a:stretch>
        </p:blipFill>
        <p:spPr>
          <a:xfrm>
            <a:off x="4716016" y="1151147"/>
            <a:ext cx="3065711" cy="2277853"/>
          </a:xfrm>
          <a:prstGeom prst="rect">
            <a:avLst/>
          </a:prstGeom>
        </p:spPr>
      </p:pic>
      <p:pic>
        <p:nvPicPr>
          <p:cNvPr id="37" name="图片 36" descr="DSC09925"/>
          <p:cNvPicPr/>
          <p:nvPr/>
        </p:nvPicPr>
        <p:blipFill>
          <a:blip r:embed="rId6" cstate="screen"/>
          <a:stretch>
            <a:fillRect/>
          </a:stretch>
        </p:blipFill>
        <p:spPr>
          <a:xfrm>
            <a:off x="4716017" y="3573016"/>
            <a:ext cx="3065710" cy="2369079"/>
          </a:xfrm>
          <a:prstGeom prst="rect">
            <a:avLst/>
          </a:prstGeom>
        </p:spPr>
      </p:pic>
      <p:sp>
        <p:nvSpPr>
          <p:cNvPr id="38" name="TextBox 37"/>
          <p:cNvSpPr txBox="1"/>
          <p:nvPr/>
        </p:nvSpPr>
        <p:spPr>
          <a:xfrm>
            <a:off x="2339752" y="6011996"/>
            <a:ext cx="881973" cy="369332"/>
          </a:xfrm>
          <a:prstGeom prst="rect">
            <a:avLst/>
          </a:prstGeom>
          <a:noFill/>
        </p:spPr>
        <p:txBody>
          <a:bodyPr wrap="none" rtlCol="0">
            <a:spAutoFit/>
          </a:bodyPr>
          <a:lstStyle/>
          <a:p>
            <a:r>
              <a:rPr lang="zh-CN" altLang="en-US" b="1" dirty="0">
                <a:solidFill>
                  <a:srgbClr val="F7CF56"/>
                </a:solidFill>
              </a:rPr>
              <a:t>◆桩头</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590396" y="5361900"/>
            <a:ext cx="1811714" cy="369332"/>
          </a:xfrm>
          <a:prstGeom prst="rect">
            <a:avLst/>
          </a:prstGeom>
          <a:noFill/>
        </p:spPr>
        <p:txBody>
          <a:bodyPr wrap="none" rtlCol="0">
            <a:spAutoFit/>
          </a:bodyPr>
          <a:lstStyle/>
          <a:p>
            <a:r>
              <a:rPr lang="zh-CN" altLang="en-US" b="1" dirty="0">
                <a:solidFill>
                  <a:srgbClr val="F7CF56"/>
                </a:solidFill>
              </a:rPr>
              <a:t>◆主体砌体结构</a:t>
            </a:r>
          </a:p>
        </p:txBody>
      </p:sp>
      <p:cxnSp>
        <p:nvCxnSpPr>
          <p:cNvPr id="15" name="直接箭头连接符 14"/>
          <p:cNvCxnSpPr/>
          <p:nvPr/>
        </p:nvCxnSpPr>
        <p:spPr>
          <a:xfrm flipH="1">
            <a:off x="7812360" y="202332"/>
            <a:ext cx="1152128" cy="850404"/>
          </a:xfrm>
          <a:prstGeom prst="straightConnector1">
            <a:avLst/>
          </a:prstGeom>
          <a:ln>
            <a:solidFill>
              <a:srgbClr val="F7CF56"/>
            </a:solidFill>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flipV="1">
            <a:off x="179512" y="5974886"/>
            <a:ext cx="1080120" cy="680782"/>
          </a:xfrm>
          <a:prstGeom prst="straightConnector1">
            <a:avLst/>
          </a:prstGeom>
          <a:ln>
            <a:solidFill>
              <a:srgbClr val="F7CF56"/>
            </a:solidFill>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11560" y="5361900"/>
            <a:ext cx="2509020" cy="369332"/>
          </a:xfrm>
          <a:prstGeom prst="rect">
            <a:avLst/>
          </a:prstGeom>
          <a:noFill/>
        </p:spPr>
        <p:txBody>
          <a:bodyPr wrap="none" rtlCol="0">
            <a:spAutoFit/>
          </a:bodyPr>
          <a:lstStyle/>
          <a:p>
            <a:r>
              <a:rPr lang="zh-CN" altLang="en-US" b="1" dirty="0">
                <a:solidFill>
                  <a:srgbClr val="F7CF56"/>
                </a:solidFill>
              </a:rPr>
              <a:t>◆主体梁、柱、板结构</a:t>
            </a:r>
          </a:p>
        </p:txBody>
      </p:sp>
      <p:pic>
        <p:nvPicPr>
          <p:cNvPr id="19" name="图片 18" descr="IMG_1237"/>
          <p:cNvPicPr/>
          <p:nvPr/>
        </p:nvPicPr>
        <p:blipFill>
          <a:blip r:embed="rId3" cstate="screen"/>
          <a:stretch>
            <a:fillRect/>
          </a:stretch>
        </p:blipFill>
        <p:spPr>
          <a:xfrm>
            <a:off x="755576" y="1326177"/>
            <a:ext cx="2376264" cy="1947491"/>
          </a:xfrm>
          <a:prstGeom prst="rect">
            <a:avLst/>
          </a:prstGeom>
        </p:spPr>
      </p:pic>
      <p:pic>
        <p:nvPicPr>
          <p:cNvPr id="20" name="图片 19" descr="IMG_1230"/>
          <p:cNvPicPr/>
          <p:nvPr/>
        </p:nvPicPr>
        <p:blipFill>
          <a:blip r:embed="rId4" cstate="screen"/>
          <a:stretch>
            <a:fillRect/>
          </a:stretch>
        </p:blipFill>
        <p:spPr>
          <a:xfrm>
            <a:off x="3196371" y="1306755"/>
            <a:ext cx="2599764" cy="1966913"/>
          </a:xfrm>
          <a:prstGeom prst="rect">
            <a:avLst/>
          </a:prstGeom>
        </p:spPr>
      </p:pic>
      <p:pic>
        <p:nvPicPr>
          <p:cNvPr id="21" name="图片 20" descr="IMG_1228"/>
          <p:cNvPicPr/>
          <p:nvPr/>
        </p:nvPicPr>
        <p:blipFill>
          <a:blip r:embed="rId5" cstate="screen"/>
          <a:stretch>
            <a:fillRect/>
          </a:stretch>
        </p:blipFill>
        <p:spPr>
          <a:xfrm>
            <a:off x="5863569" y="1326177"/>
            <a:ext cx="2633028" cy="1966913"/>
          </a:xfrm>
          <a:prstGeom prst="rect">
            <a:avLst/>
          </a:prstGeom>
        </p:spPr>
      </p:pic>
      <p:pic>
        <p:nvPicPr>
          <p:cNvPr id="22" name="图片 21" descr="IMG_1214"/>
          <p:cNvPicPr/>
          <p:nvPr/>
        </p:nvPicPr>
        <p:blipFill>
          <a:blip r:embed="rId6" cstate="screen"/>
          <a:stretch>
            <a:fillRect/>
          </a:stretch>
        </p:blipFill>
        <p:spPr>
          <a:xfrm>
            <a:off x="755576" y="3349461"/>
            <a:ext cx="2376264" cy="1868423"/>
          </a:xfrm>
          <a:prstGeom prst="rect">
            <a:avLst/>
          </a:prstGeom>
        </p:spPr>
      </p:pic>
      <p:pic>
        <p:nvPicPr>
          <p:cNvPr id="30" name="图片 29" descr="IMG_2767"/>
          <p:cNvPicPr/>
          <p:nvPr/>
        </p:nvPicPr>
        <p:blipFill>
          <a:blip r:embed="rId7" cstate="screen"/>
          <a:stretch>
            <a:fillRect/>
          </a:stretch>
        </p:blipFill>
        <p:spPr>
          <a:xfrm>
            <a:off x="5863569" y="3349461"/>
            <a:ext cx="2633028" cy="1868424"/>
          </a:xfrm>
          <a:prstGeom prst="rect">
            <a:avLst/>
          </a:prstGeom>
        </p:spPr>
      </p:pic>
      <p:pic>
        <p:nvPicPr>
          <p:cNvPr id="31" name="图片 30" descr="IMG_0115"/>
          <p:cNvPicPr/>
          <p:nvPr/>
        </p:nvPicPr>
        <p:blipFill>
          <a:blip r:embed="rId8" cstate="screen"/>
          <a:stretch>
            <a:fillRect/>
          </a:stretch>
        </p:blipFill>
        <p:spPr>
          <a:xfrm>
            <a:off x="3203848" y="3349462"/>
            <a:ext cx="2592287" cy="1868424"/>
          </a:xfrm>
          <a:prstGeom prst="rect">
            <a:avLst/>
          </a:prstGeom>
        </p:spPr>
      </p:pic>
      <p:sp>
        <p:nvSpPr>
          <p:cNvPr id="32" name="TextBox 31"/>
          <p:cNvSpPr txBox="1"/>
          <p:nvPr/>
        </p:nvSpPr>
        <p:spPr>
          <a:xfrm>
            <a:off x="6228184" y="5363924"/>
            <a:ext cx="2044149" cy="369332"/>
          </a:xfrm>
          <a:prstGeom prst="rect">
            <a:avLst/>
          </a:prstGeom>
          <a:noFill/>
        </p:spPr>
        <p:txBody>
          <a:bodyPr wrap="none" rtlCol="0">
            <a:spAutoFit/>
          </a:bodyPr>
          <a:lstStyle/>
          <a:p>
            <a:r>
              <a:rPr lang="zh-CN" altLang="en-US" b="1" dirty="0">
                <a:solidFill>
                  <a:srgbClr val="F7CF56"/>
                </a:solidFill>
              </a:rPr>
              <a:t>◆主体剪力墙结构</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2321875" y="5867980"/>
            <a:ext cx="881973" cy="369332"/>
          </a:xfrm>
          <a:prstGeom prst="rect">
            <a:avLst/>
          </a:prstGeom>
          <a:noFill/>
        </p:spPr>
        <p:txBody>
          <a:bodyPr wrap="none" rtlCol="0">
            <a:spAutoFit/>
          </a:bodyPr>
          <a:lstStyle/>
          <a:p>
            <a:r>
              <a:rPr lang="zh-CN" altLang="en-US" b="1" dirty="0">
                <a:solidFill>
                  <a:srgbClr val="F7CF56"/>
                </a:solidFill>
              </a:rPr>
              <a:t>◆大堂</a:t>
            </a:r>
          </a:p>
        </p:txBody>
      </p:sp>
      <p:cxnSp>
        <p:nvCxnSpPr>
          <p:cNvPr id="15" name="直接箭头连接符 14"/>
          <p:cNvCxnSpPr/>
          <p:nvPr/>
        </p:nvCxnSpPr>
        <p:spPr>
          <a:xfrm flipH="1">
            <a:off x="7812360" y="202332"/>
            <a:ext cx="1152128" cy="850404"/>
          </a:xfrm>
          <a:prstGeom prst="straightConnector1">
            <a:avLst/>
          </a:prstGeom>
          <a:ln>
            <a:solidFill>
              <a:srgbClr val="F7CF56"/>
            </a:solidFill>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flipV="1">
            <a:off x="179512" y="5974886"/>
            <a:ext cx="1080120" cy="680782"/>
          </a:xfrm>
          <a:prstGeom prst="straightConnector1">
            <a:avLst/>
          </a:prstGeom>
          <a:ln>
            <a:solidFill>
              <a:srgbClr val="F7CF56"/>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724128" y="5867980"/>
            <a:ext cx="1114408" cy="369332"/>
          </a:xfrm>
          <a:prstGeom prst="rect">
            <a:avLst/>
          </a:prstGeom>
          <a:noFill/>
        </p:spPr>
        <p:txBody>
          <a:bodyPr wrap="none" rtlCol="0">
            <a:spAutoFit/>
          </a:bodyPr>
          <a:lstStyle/>
          <a:p>
            <a:r>
              <a:rPr lang="zh-CN" altLang="en-US" b="1" dirty="0">
                <a:solidFill>
                  <a:srgbClr val="F7CF56"/>
                </a:solidFill>
              </a:rPr>
              <a:t>◆会议厅</a:t>
            </a:r>
          </a:p>
        </p:txBody>
      </p:sp>
      <p:pic>
        <p:nvPicPr>
          <p:cNvPr id="36" name="图片 35" descr="0626_21"/>
          <p:cNvPicPr/>
          <p:nvPr/>
        </p:nvPicPr>
        <p:blipFill>
          <a:blip r:embed="rId3" cstate="screen"/>
          <a:stretch>
            <a:fillRect/>
          </a:stretch>
        </p:blipFill>
        <p:spPr>
          <a:xfrm>
            <a:off x="4795878" y="3629025"/>
            <a:ext cx="3132412" cy="2090885"/>
          </a:xfrm>
          <a:prstGeom prst="rect">
            <a:avLst/>
          </a:prstGeom>
          <a:ln w="28575">
            <a:solidFill>
              <a:srgbClr val="F7CF56"/>
            </a:solidFill>
          </a:ln>
        </p:spPr>
      </p:pic>
      <p:pic>
        <p:nvPicPr>
          <p:cNvPr id="29" name="图片 28" descr="地面"/>
          <p:cNvPicPr/>
          <p:nvPr/>
        </p:nvPicPr>
        <p:blipFill>
          <a:blip r:embed="rId4" cstate="screen"/>
          <a:stretch>
            <a:fillRect/>
          </a:stretch>
        </p:blipFill>
        <p:spPr>
          <a:xfrm>
            <a:off x="1115616" y="1124745"/>
            <a:ext cx="3389747" cy="2259831"/>
          </a:xfrm>
          <a:prstGeom prst="rect">
            <a:avLst/>
          </a:prstGeom>
        </p:spPr>
      </p:pic>
      <p:pic>
        <p:nvPicPr>
          <p:cNvPr id="34" name="图片 33" descr="0626_22"/>
          <p:cNvPicPr/>
          <p:nvPr/>
        </p:nvPicPr>
        <p:blipFill>
          <a:blip r:embed="rId5" cstate="screen"/>
          <a:stretch>
            <a:fillRect/>
          </a:stretch>
        </p:blipFill>
        <p:spPr>
          <a:xfrm>
            <a:off x="4542727" y="1124744"/>
            <a:ext cx="3385563" cy="2259831"/>
          </a:xfrm>
          <a:prstGeom prst="rect">
            <a:avLst/>
          </a:prstGeom>
        </p:spPr>
      </p:pic>
      <p:pic>
        <p:nvPicPr>
          <p:cNvPr id="35" name="图片 34" descr="0626_24"/>
          <p:cNvPicPr/>
          <p:nvPr/>
        </p:nvPicPr>
        <p:blipFill rotWithShape="1">
          <a:blip r:embed="rId6" cstate="screen"/>
          <a:srcRect b="3077"/>
          <a:stretch>
            <a:fillRect/>
          </a:stretch>
        </p:blipFill>
        <p:spPr>
          <a:xfrm>
            <a:off x="1115616" y="3429001"/>
            <a:ext cx="3389747" cy="23042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2123728" y="5949280"/>
            <a:ext cx="1114408" cy="369332"/>
          </a:xfrm>
          <a:prstGeom prst="rect">
            <a:avLst/>
          </a:prstGeom>
          <a:noFill/>
        </p:spPr>
        <p:txBody>
          <a:bodyPr wrap="none" rtlCol="0">
            <a:spAutoFit/>
          </a:bodyPr>
          <a:lstStyle/>
          <a:p>
            <a:r>
              <a:rPr lang="zh-CN" altLang="en-US" b="1" dirty="0">
                <a:solidFill>
                  <a:srgbClr val="F7CF56"/>
                </a:solidFill>
              </a:rPr>
              <a:t>◆电梯间</a:t>
            </a:r>
          </a:p>
        </p:txBody>
      </p:sp>
      <p:cxnSp>
        <p:nvCxnSpPr>
          <p:cNvPr id="15" name="直接箭头连接符 14"/>
          <p:cNvCxnSpPr/>
          <p:nvPr/>
        </p:nvCxnSpPr>
        <p:spPr>
          <a:xfrm flipH="1">
            <a:off x="7812360" y="202332"/>
            <a:ext cx="1152128" cy="850404"/>
          </a:xfrm>
          <a:prstGeom prst="straightConnector1">
            <a:avLst/>
          </a:prstGeom>
          <a:ln>
            <a:solidFill>
              <a:srgbClr val="F7CF56"/>
            </a:solidFill>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flipV="1">
            <a:off x="179512" y="5974886"/>
            <a:ext cx="1080120" cy="680782"/>
          </a:xfrm>
          <a:prstGeom prst="straightConnector1">
            <a:avLst/>
          </a:prstGeom>
          <a:ln>
            <a:solidFill>
              <a:srgbClr val="F7CF56"/>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089440" y="3347700"/>
            <a:ext cx="1114408" cy="369332"/>
          </a:xfrm>
          <a:prstGeom prst="rect">
            <a:avLst/>
          </a:prstGeom>
          <a:noFill/>
        </p:spPr>
        <p:txBody>
          <a:bodyPr wrap="none" rtlCol="0">
            <a:spAutoFit/>
          </a:bodyPr>
          <a:lstStyle/>
          <a:p>
            <a:r>
              <a:rPr lang="zh-CN" altLang="en-US" b="1" dirty="0">
                <a:solidFill>
                  <a:srgbClr val="F7CF56"/>
                </a:solidFill>
              </a:rPr>
              <a:t>◆宴会厅</a:t>
            </a:r>
          </a:p>
        </p:txBody>
      </p:sp>
      <p:pic>
        <p:nvPicPr>
          <p:cNvPr id="19" name="图片 18" descr="92fb2f7b-9b8b-46e8-8daf-bf30b2e28c55"/>
          <p:cNvPicPr/>
          <p:nvPr/>
        </p:nvPicPr>
        <p:blipFill>
          <a:blip r:embed="rId3" cstate="screen"/>
          <a:stretch>
            <a:fillRect/>
          </a:stretch>
        </p:blipFill>
        <p:spPr>
          <a:xfrm>
            <a:off x="892618" y="1093386"/>
            <a:ext cx="3535366" cy="2189410"/>
          </a:xfrm>
          <a:prstGeom prst="rect">
            <a:avLst/>
          </a:prstGeom>
        </p:spPr>
      </p:pic>
      <p:pic>
        <p:nvPicPr>
          <p:cNvPr id="20" name="图片 19" descr="IMG_2750"/>
          <p:cNvPicPr/>
          <p:nvPr/>
        </p:nvPicPr>
        <p:blipFill>
          <a:blip r:embed="rId4" cstate="screen"/>
          <a:stretch>
            <a:fillRect/>
          </a:stretch>
        </p:blipFill>
        <p:spPr>
          <a:xfrm>
            <a:off x="820609" y="3789040"/>
            <a:ext cx="3607375" cy="2078940"/>
          </a:xfrm>
          <a:prstGeom prst="rect">
            <a:avLst/>
          </a:prstGeom>
        </p:spPr>
      </p:pic>
      <p:pic>
        <p:nvPicPr>
          <p:cNvPr id="21" name="图片 20" descr="0626_18"/>
          <p:cNvPicPr/>
          <p:nvPr/>
        </p:nvPicPr>
        <p:blipFill>
          <a:blip r:embed="rId5" cstate="screen"/>
          <a:stretch>
            <a:fillRect/>
          </a:stretch>
        </p:blipFill>
        <p:spPr>
          <a:xfrm>
            <a:off x="4572000" y="1093386"/>
            <a:ext cx="3528392" cy="2335614"/>
          </a:xfrm>
          <a:prstGeom prst="rect">
            <a:avLst/>
          </a:prstGeom>
        </p:spPr>
      </p:pic>
      <p:pic>
        <p:nvPicPr>
          <p:cNvPr id="22" name="图片 21" descr="0626_17"/>
          <p:cNvPicPr/>
          <p:nvPr/>
        </p:nvPicPr>
        <p:blipFill>
          <a:blip r:embed="rId6" cstate="screen"/>
          <a:stretch>
            <a:fillRect/>
          </a:stretch>
        </p:blipFill>
        <p:spPr>
          <a:xfrm>
            <a:off x="4572000" y="3469649"/>
            <a:ext cx="3528392" cy="2398331"/>
          </a:xfrm>
          <a:prstGeom prst="rect">
            <a:avLst/>
          </a:prstGeom>
        </p:spPr>
      </p:pic>
      <p:sp>
        <p:nvSpPr>
          <p:cNvPr id="30" name="TextBox 29"/>
          <p:cNvSpPr txBox="1"/>
          <p:nvPr/>
        </p:nvSpPr>
        <p:spPr>
          <a:xfrm>
            <a:off x="5982133" y="5939988"/>
            <a:ext cx="1346844" cy="369332"/>
          </a:xfrm>
          <a:prstGeom prst="rect">
            <a:avLst/>
          </a:prstGeom>
          <a:noFill/>
        </p:spPr>
        <p:txBody>
          <a:bodyPr wrap="none" rtlCol="0">
            <a:spAutoFit/>
          </a:bodyPr>
          <a:lstStyle/>
          <a:p>
            <a:r>
              <a:rPr lang="zh-CN" altLang="en-US" b="1" dirty="0">
                <a:solidFill>
                  <a:srgbClr val="F7CF56"/>
                </a:solidFill>
              </a:rPr>
              <a:t>◆酒店客房</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2123728" y="5949280"/>
            <a:ext cx="1114408" cy="369332"/>
          </a:xfrm>
          <a:prstGeom prst="rect">
            <a:avLst/>
          </a:prstGeom>
          <a:noFill/>
        </p:spPr>
        <p:txBody>
          <a:bodyPr wrap="none" rtlCol="0">
            <a:spAutoFit/>
          </a:bodyPr>
          <a:lstStyle/>
          <a:p>
            <a:r>
              <a:rPr lang="zh-CN" altLang="en-US" b="1" dirty="0">
                <a:solidFill>
                  <a:srgbClr val="F7CF56"/>
                </a:solidFill>
              </a:rPr>
              <a:t>◆电梯间</a:t>
            </a:r>
          </a:p>
        </p:txBody>
      </p:sp>
      <p:cxnSp>
        <p:nvCxnSpPr>
          <p:cNvPr id="15" name="直接箭头连接符 14"/>
          <p:cNvCxnSpPr/>
          <p:nvPr/>
        </p:nvCxnSpPr>
        <p:spPr>
          <a:xfrm flipH="1">
            <a:off x="7812360" y="202332"/>
            <a:ext cx="1152128" cy="850404"/>
          </a:xfrm>
          <a:prstGeom prst="straightConnector1">
            <a:avLst/>
          </a:prstGeom>
          <a:ln>
            <a:solidFill>
              <a:srgbClr val="F7CF56"/>
            </a:solidFill>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flipV="1">
            <a:off x="179512" y="5974886"/>
            <a:ext cx="1080120" cy="680782"/>
          </a:xfrm>
          <a:prstGeom prst="straightConnector1">
            <a:avLst/>
          </a:prstGeom>
          <a:ln>
            <a:solidFill>
              <a:srgbClr val="F7CF56"/>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850267" y="5939988"/>
            <a:ext cx="881973" cy="369332"/>
          </a:xfrm>
          <a:prstGeom prst="rect">
            <a:avLst/>
          </a:prstGeom>
          <a:noFill/>
        </p:spPr>
        <p:txBody>
          <a:bodyPr wrap="none" rtlCol="0">
            <a:spAutoFit/>
          </a:bodyPr>
          <a:lstStyle/>
          <a:p>
            <a:r>
              <a:rPr lang="zh-CN" altLang="en-US" b="1" dirty="0">
                <a:solidFill>
                  <a:srgbClr val="F7CF56"/>
                </a:solidFill>
              </a:rPr>
              <a:t>◆过道</a:t>
            </a:r>
          </a:p>
        </p:txBody>
      </p:sp>
      <p:pic>
        <p:nvPicPr>
          <p:cNvPr id="29" name="图片 28" descr="电梯间2"/>
          <p:cNvPicPr/>
          <p:nvPr/>
        </p:nvPicPr>
        <p:blipFill>
          <a:blip r:embed="rId3" cstate="screen"/>
          <a:stretch>
            <a:fillRect/>
          </a:stretch>
        </p:blipFill>
        <p:spPr>
          <a:xfrm>
            <a:off x="1289642" y="1086731"/>
            <a:ext cx="3225731" cy="4837820"/>
          </a:xfrm>
          <a:prstGeom prst="rect">
            <a:avLst/>
          </a:prstGeom>
        </p:spPr>
      </p:pic>
      <p:pic>
        <p:nvPicPr>
          <p:cNvPr id="31" name="图片 30" descr="过道2"/>
          <p:cNvPicPr/>
          <p:nvPr/>
        </p:nvPicPr>
        <p:blipFill>
          <a:blip r:embed="rId4" cstate="screen"/>
          <a:stretch>
            <a:fillRect/>
          </a:stretch>
        </p:blipFill>
        <p:spPr>
          <a:xfrm>
            <a:off x="4587205" y="1086731"/>
            <a:ext cx="3225155" cy="48379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702920" y="4077072"/>
            <a:ext cx="2044149" cy="584775"/>
          </a:xfrm>
          <a:prstGeom prst="rect">
            <a:avLst/>
          </a:prstGeom>
          <a:noFill/>
        </p:spPr>
        <p:txBody>
          <a:bodyPr wrap="square" rtlCol="0">
            <a:spAutoFit/>
          </a:bodyPr>
          <a:lstStyle/>
          <a:p>
            <a:pPr algn="ctr"/>
            <a:r>
              <a:rPr lang="zh-CN" altLang="en-US" sz="1600" b="1" dirty="0">
                <a:solidFill>
                  <a:srgbClr val="F7CF56"/>
                </a:solidFill>
              </a:rPr>
              <a:t>◆</a:t>
            </a:r>
            <a:r>
              <a:rPr lang="en-US" altLang="zh-CN" sz="1600" b="1" dirty="0">
                <a:solidFill>
                  <a:srgbClr val="F7CF56"/>
                </a:solidFill>
              </a:rPr>
              <a:t>2015</a:t>
            </a:r>
            <a:r>
              <a:rPr lang="zh-CN" altLang="en-US" sz="1600" b="1" dirty="0">
                <a:solidFill>
                  <a:srgbClr val="F7CF56"/>
                </a:solidFill>
              </a:rPr>
              <a:t>年建设工程“邕城杯”奖</a:t>
            </a:r>
          </a:p>
        </p:txBody>
      </p:sp>
      <p:sp>
        <p:nvSpPr>
          <p:cNvPr id="24" name="TextBox 23"/>
          <p:cNvSpPr txBox="1"/>
          <p:nvPr/>
        </p:nvSpPr>
        <p:spPr>
          <a:xfrm>
            <a:off x="2771800" y="832937"/>
            <a:ext cx="3528392" cy="507831"/>
          </a:xfrm>
          <a:prstGeom prst="rect">
            <a:avLst/>
          </a:prstGeom>
          <a:noFill/>
          <a:ln w="28575">
            <a:noFill/>
            <a:prstDash val="dash"/>
          </a:ln>
        </p:spPr>
        <p:txBody>
          <a:bodyPr wrap="square" rtlCol="0">
            <a:spAutoFit/>
          </a:bodyPr>
          <a:lstStyle/>
          <a:p>
            <a:pPr algn="just">
              <a:lnSpc>
                <a:spcPct val="150000"/>
              </a:lnSpc>
            </a:pPr>
            <a:r>
              <a:rPr lang="en-US" altLang="zh-CN" b="1" dirty="0" smtClean="0">
                <a:solidFill>
                  <a:srgbClr val="F7CF56"/>
                </a:solidFill>
                <a:latin typeface="华文中宋" panose="02010600040101010101" pitchFamily="2" charset="-122"/>
                <a:ea typeface="华文中宋" panose="02010600040101010101" pitchFamily="2" charset="-122"/>
              </a:rPr>
              <a:t>5</a:t>
            </a:r>
            <a:r>
              <a:rPr lang="zh-CN" altLang="en-US" b="1" dirty="0" smtClean="0">
                <a:solidFill>
                  <a:srgbClr val="F7CF56"/>
                </a:solidFill>
                <a:latin typeface="华文中宋" panose="02010600040101010101" pitchFamily="2" charset="-122"/>
                <a:ea typeface="华文中宋" panose="02010600040101010101" pitchFamily="2" charset="-122"/>
              </a:rPr>
              <a:t>、</a:t>
            </a:r>
            <a:r>
              <a:rPr lang="zh-CN" altLang="en-US" b="1" dirty="0">
                <a:solidFill>
                  <a:srgbClr val="F7CF56"/>
                </a:solidFill>
                <a:latin typeface="华文中宋" panose="02010600040101010101" pitchFamily="2" charset="-122"/>
                <a:ea typeface="华文中宋" panose="02010600040101010101" pitchFamily="2" charset="-122"/>
              </a:rPr>
              <a:t>本项目荣获各级施工质量奖项</a:t>
            </a:r>
          </a:p>
        </p:txBody>
      </p:sp>
      <p:grpSp>
        <p:nvGrpSpPr>
          <p:cNvPr id="25" name="组合 24"/>
          <p:cNvGrpSpPr/>
          <p:nvPr/>
        </p:nvGrpSpPr>
        <p:grpSpPr>
          <a:xfrm>
            <a:off x="2513687" y="1226584"/>
            <a:ext cx="4146545" cy="186192"/>
            <a:chOff x="0" y="5202197"/>
            <a:chExt cx="4409980" cy="198021"/>
          </a:xfrm>
        </p:grpSpPr>
        <p:cxnSp>
          <p:nvCxnSpPr>
            <p:cNvPr id="26" name="直接连接符 25"/>
            <p:cNvCxnSpPr/>
            <p:nvPr/>
          </p:nvCxnSpPr>
          <p:spPr>
            <a:xfrm>
              <a:off x="193626" y="5301208"/>
              <a:ext cx="4018334"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0"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26" name="Picture 2" descr="F:\南湖名都广场相片\南湖名都广场获奖\南湖名都A座2015邕城杯.jpg"/>
          <p:cNvPicPr>
            <a:picLocks noChangeAspect="1" noChangeArrowheads="1"/>
          </p:cNvPicPr>
          <p:nvPr/>
        </p:nvPicPr>
        <p:blipFill>
          <a:blip r:embed="rId3" cstate="screen"/>
          <a:srcRect/>
          <a:stretch>
            <a:fillRect/>
          </a:stretch>
        </p:blipFill>
        <p:spPr bwMode="auto">
          <a:xfrm>
            <a:off x="462324" y="1908423"/>
            <a:ext cx="2591424" cy="194484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南湖名都广场相片\南湖名都广场获奖\名都广西科技成果.jpg"/>
          <p:cNvPicPr>
            <a:picLocks noChangeAspect="1" noChangeArrowheads="1"/>
          </p:cNvPicPr>
          <p:nvPr/>
        </p:nvPicPr>
        <p:blipFill rotWithShape="1">
          <a:blip r:embed="rId4" cstate="screen"/>
          <a:srcRect l="1769" t="2117" r="2428" b="3056"/>
          <a:stretch>
            <a:fillRect/>
          </a:stretch>
        </p:blipFill>
        <p:spPr bwMode="auto">
          <a:xfrm>
            <a:off x="6173414" y="1917576"/>
            <a:ext cx="2578930" cy="193568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南湖名都广场相片\南湖名都广场获奖\南湖名都广场A座区优质奖（2016年）.jpg"/>
          <p:cNvPicPr>
            <a:picLocks noChangeAspect="1" noChangeArrowheads="1"/>
          </p:cNvPicPr>
          <p:nvPr/>
        </p:nvPicPr>
        <p:blipFill>
          <a:blip r:embed="rId5" cstate="screen"/>
          <a:srcRect/>
          <a:stretch>
            <a:fillRect/>
          </a:stretch>
        </p:blipFill>
        <p:spPr bwMode="auto">
          <a:xfrm>
            <a:off x="3275856" y="1917577"/>
            <a:ext cx="2681247" cy="1935689"/>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3513921" y="4077071"/>
            <a:ext cx="2044149" cy="584775"/>
          </a:xfrm>
          <a:prstGeom prst="rect">
            <a:avLst/>
          </a:prstGeom>
          <a:noFill/>
        </p:spPr>
        <p:txBody>
          <a:bodyPr wrap="square" rtlCol="0">
            <a:spAutoFit/>
          </a:bodyPr>
          <a:lstStyle/>
          <a:p>
            <a:pPr algn="ctr"/>
            <a:r>
              <a:rPr lang="zh-CN" altLang="en-US" sz="1600" b="1" dirty="0">
                <a:solidFill>
                  <a:srgbClr val="F7CF56"/>
                </a:solidFill>
              </a:rPr>
              <a:t>◆</a:t>
            </a:r>
            <a:r>
              <a:rPr lang="en-US" altLang="zh-CN" sz="1600" b="1" dirty="0" smtClean="0">
                <a:solidFill>
                  <a:srgbClr val="F7CF56"/>
                </a:solidFill>
              </a:rPr>
              <a:t>2016</a:t>
            </a:r>
            <a:r>
              <a:rPr lang="zh-CN" altLang="en-US" sz="1600" b="1" dirty="0" smtClean="0">
                <a:solidFill>
                  <a:srgbClr val="F7CF56"/>
                </a:solidFill>
              </a:rPr>
              <a:t>年广西区优质工程奖</a:t>
            </a:r>
            <a:endParaRPr lang="zh-CN" altLang="en-US" sz="1600" b="1" dirty="0">
              <a:solidFill>
                <a:srgbClr val="F7CF56"/>
              </a:solidFill>
            </a:endParaRPr>
          </a:p>
        </p:txBody>
      </p:sp>
      <p:sp>
        <p:nvSpPr>
          <p:cNvPr id="22" name="TextBox 21"/>
          <p:cNvSpPr txBox="1"/>
          <p:nvPr/>
        </p:nvSpPr>
        <p:spPr>
          <a:xfrm>
            <a:off x="6488291" y="4086968"/>
            <a:ext cx="2044149" cy="338554"/>
          </a:xfrm>
          <a:prstGeom prst="rect">
            <a:avLst/>
          </a:prstGeom>
          <a:noFill/>
        </p:spPr>
        <p:txBody>
          <a:bodyPr wrap="square" rtlCol="0">
            <a:spAutoFit/>
          </a:bodyPr>
          <a:lstStyle/>
          <a:p>
            <a:pPr algn="ctr"/>
            <a:r>
              <a:rPr lang="zh-CN" altLang="en-US" sz="1600" b="1" dirty="0">
                <a:solidFill>
                  <a:srgbClr val="F7CF56"/>
                </a:solidFill>
              </a:rPr>
              <a:t>◆广西科技成果奖</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5"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2000"/>
                                        <p:tgtEl>
                                          <p:spTgt spid="25"/>
                                        </p:tgtEl>
                                      </p:cBhvr>
                                    </p:animEffect>
                                    <p:anim calcmode="lin" valueType="num">
                                      <p:cBhvr>
                                        <p:cTn id="13" dur="2000" fill="hold"/>
                                        <p:tgtEl>
                                          <p:spTgt spid="25"/>
                                        </p:tgtEl>
                                        <p:attrNameLst>
                                          <p:attrName>ppt_w</p:attrName>
                                        </p:attrNameLst>
                                      </p:cBhvr>
                                      <p:tavLst>
                                        <p:tav tm="0" fmla="#ppt_w*sin(2.5*pi*$)">
                                          <p:val>
                                            <p:fltVal val="0"/>
                                          </p:val>
                                        </p:tav>
                                        <p:tav tm="100000">
                                          <p:val>
                                            <p:fltVal val="1"/>
                                          </p:val>
                                        </p:tav>
                                      </p:tavLst>
                                    </p:anim>
                                    <p:anim calcmode="lin" valueType="num">
                                      <p:cBhvr>
                                        <p:cTn id="14" dur="2000" fill="hold"/>
                                        <p:tgtEl>
                                          <p:spTgt spid="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7020273" y="5262299"/>
            <a:ext cx="1656183" cy="830997"/>
          </a:xfrm>
          <a:prstGeom prst="rect">
            <a:avLst/>
          </a:prstGeom>
          <a:noFill/>
        </p:spPr>
        <p:txBody>
          <a:bodyPr wrap="square" rtlCol="0">
            <a:spAutoFit/>
          </a:bodyPr>
          <a:lstStyle/>
          <a:p>
            <a:pPr algn="ctr"/>
            <a:r>
              <a:rPr lang="zh-CN" altLang="en-US" sz="1600" b="1" dirty="0" smtClean="0">
                <a:solidFill>
                  <a:srgbClr val="F7CF56"/>
                </a:solidFill>
              </a:rPr>
              <a:t>◆荣获</a:t>
            </a:r>
            <a:r>
              <a:rPr lang="en-US" altLang="zh-CN" sz="1600" b="1" dirty="0" smtClean="0">
                <a:solidFill>
                  <a:srgbClr val="F7CF56"/>
                </a:solidFill>
              </a:rPr>
              <a:t>2016-2017</a:t>
            </a:r>
            <a:r>
              <a:rPr lang="zh-CN" altLang="en-US" sz="1600" b="1" dirty="0" smtClean="0">
                <a:solidFill>
                  <a:srgbClr val="F7CF56"/>
                </a:solidFill>
              </a:rPr>
              <a:t>年度中国建设工程鲁班奖奖</a:t>
            </a:r>
            <a:endParaRPr lang="zh-CN" altLang="en-US" sz="1600" b="1" dirty="0">
              <a:solidFill>
                <a:srgbClr val="F7CF56"/>
              </a:solidFill>
            </a:endParaRPr>
          </a:p>
        </p:txBody>
      </p:sp>
      <p:pic>
        <p:nvPicPr>
          <p:cNvPr id="2050" name="Picture 2" descr="F:\南湖名都广场相片\南湖名都广场获奖\072874965412da7d29e261aecddd345c.jpg"/>
          <p:cNvPicPr>
            <a:picLocks noChangeAspect="1" noChangeArrowheads="1"/>
          </p:cNvPicPr>
          <p:nvPr/>
        </p:nvPicPr>
        <p:blipFill rotWithShape="1">
          <a:blip r:embed="rId3" cstate="screen"/>
          <a:srcRect l="3509" t="978" r="5159" b="1339"/>
          <a:stretch>
            <a:fillRect/>
          </a:stretch>
        </p:blipFill>
        <p:spPr bwMode="auto">
          <a:xfrm rot="16200000">
            <a:off x="1287062" y="23456"/>
            <a:ext cx="2586235" cy="393723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F:\南湖名都广场相片\南湖名都广场获奖\2016-2017南湖名都广场.jpg"/>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rightnessContrast bright="20000"/>
                    </a14:imgEffect>
                  </a14:imgLayer>
                </a14:imgProps>
              </a:ext>
            </a:extLst>
          </a:blip>
          <a:srcRect l="4870" t="2591" r="4212" b="-1"/>
          <a:stretch>
            <a:fillRect/>
          </a:stretch>
        </p:blipFill>
        <p:spPr bwMode="auto">
          <a:xfrm rot="16200000">
            <a:off x="5260918" y="211482"/>
            <a:ext cx="2454746" cy="350674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南湖名都广场相片\南湖名都广场获奖\2016-2017南宁名都广场鲁班奖（中国建设监理协会）.jpg"/>
          <p:cNvPicPr>
            <a:picLocks noChangeAspect="1" noChangeArrowheads="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Lst>
          </a:blip>
          <a:srcRect/>
          <a:stretch>
            <a:fillRect/>
          </a:stretch>
        </p:blipFill>
        <p:spPr bwMode="auto">
          <a:xfrm>
            <a:off x="611560" y="3429000"/>
            <a:ext cx="3937237" cy="2664296"/>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F:\南湖名都广场相片\南湖名都广场获奖\dc3798b5fb5fa60a2f51e86824f8599e.jpg"/>
          <p:cNvPicPr>
            <a:picLocks noChangeAspect="1" noChangeArrowheads="1"/>
          </p:cNvPicPr>
          <p:nvPr/>
        </p:nvPicPr>
        <p:blipFill>
          <a:blip r:embed="rId8" cstate="screen"/>
          <a:srcRect/>
          <a:stretch>
            <a:fillRect/>
          </a:stretch>
        </p:blipFill>
        <p:spPr bwMode="auto">
          <a:xfrm>
            <a:off x="4734920" y="3429000"/>
            <a:ext cx="2141335" cy="26642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半闭框 10"/>
          <p:cNvSpPr/>
          <p:nvPr/>
        </p:nvSpPr>
        <p:spPr>
          <a:xfrm>
            <a:off x="323528" y="548680"/>
            <a:ext cx="395064" cy="432048"/>
          </a:xfrm>
          <a:prstGeom prst="halfFrame">
            <a:avLst/>
          </a:prstGeom>
          <a:solidFill>
            <a:srgbClr val="F7CF56"/>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剪去单角的矩形 12"/>
          <p:cNvSpPr/>
          <p:nvPr/>
        </p:nvSpPr>
        <p:spPr>
          <a:xfrm flipH="1">
            <a:off x="593056" y="548680"/>
            <a:ext cx="3108582" cy="432048"/>
          </a:xfrm>
          <a:prstGeom prst="snip1Rect">
            <a:avLst>
              <a:gd name="adj" fmla="val 50000"/>
            </a:avLst>
          </a:prstGeom>
          <a:solidFill>
            <a:srgbClr val="F7CF5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0" hangingPunct="0"/>
            <a:r>
              <a:rPr lang="zh-CN" altLang="en-US" sz="2400" b="1" dirty="0" smtClean="0">
                <a:solidFill>
                  <a:srgbClr val="002060"/>
                </a:solidFill>
                <a:latin typeface="华文中宋" panose="02010600040101010101" pitchFamily="2" charset="-122"/>
                <a:ea typeface="华文中宋" panose="02010600040101010101" pitchFamily="2" charset="-122"/>
              </a:rPr>
              <a:t>监理部工作开展情况</a:t>
            </a:r>
            <a:endParaRPr lang="zh-CN" altLang="en-US" sz="2400" b="1" dirty="0">
              <a:solidFill>
                <a:srgbClr val="002060"/>
              </a:solidFill>
              <a:latin typeface="华文中宋" panose="02010600040101010101" pitchFamily="2" charset="-122"/>
              <a:ea typeface="华文中宋" panose="02010600040101010101" pitchFamily="2" charset="-122"/>
            </a:endParaRPr>
          </a:p>
        </p:txBody>
      </p:sp>
      <p:sp>
        <p:nvSpPr>
          <p:cNvPr id="3" name="空心弧 2"/>
          <p:cNvSpPr/>
          <p:nvPr/>
        </p:nvSpPr>
        <p:spPr>
          <a:xfrm rot="19869616">
            <a:off x="1006520" y="2852936"/>
            <a:ext cx="1477248" cy="1477248"/>
          </a:xfrm>
          <a:prstGeom prst="blockArc">
            <a:avLst>
              <a:gd name="adj1" fmla="val 10800000"/>
              <a:gd name="adj2" fmla="val 28904"/>
              <a:gd name="adj3" fmla="val 8558"/>
            </a:avLst>
          </a:prstGeom>
          <a:solidFill>
            <a:srgbClr val="F7C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TextBox 5"/>
          <p:cNvSpPr txBox="1"/>
          <p:nvPr/>
        </p:nvSpPr>
        <p:spPr>
          <a:xfrm>
            <a:off x="1297855" y="3130221"/>
            <a:ext cx="996707" cy="830997"/>
          </a:xfrm>
          <a:prstGeom prst="rect">
            <a:avLst/>
          </a:prstGeom>
          <a:noFill/>
        </p:spPr>
        <p:txBody>
          <a:bodyPr wrap="square" rtlCol="0">
            <a:spAutoFit/>
          </a:bodyPr>
          <a:lstStyle/>
          <a:p>
            <a:r>
              <a:rPr lang="zh-CN" altLang="en-US" sz="2400" b="1" dirty="0" smtClean="0">
                <a:solidFill>
                  <a:srgbClr val="F7CF56"/>
                </a:solidFill>
                <a:latin typeface="华文中宋" panose="02010600040101010101" pitchFamily="2" charset="-122"/>
                <a:ea typeface="华文中宋" panose="02010600040101010101" pitchFamily="2" charset="-122"/>
              </a:rPr>
              <a:t>安全</a:t>
            </a:r>
            <a:r>
              <a:rPr lang="zh-CN" altLang="zh-CN" sz="2400" b="1" dirty="0" smtClean="0">
                <a:solidFill>
                  <a:srgbClr val="F7CF56"/>
                </a:solidFill>
                <a:latin typeface="华文中宋" panose="02010600040101010101" pitchFamily="2" charset="-122"/>
                <a:ea typeface="华文中宋" panose="02010600040101010101" pitchFamily="2" charset="-122"/>
              </a:rPr>
              <a:t>管理</a:t>
            </a:r>
            <a:endParaRPr lang="zh-CN" altLang="en-US" sz="2400" dirty="0">
              <a:solidFill>
                <a:srgbClr val="F7CF56"/>
              </a:solidFill>
              <a:latin typeface="华文中宋" panose="02010600040101010101" pitchFamily="2" charset="-122"/>
              <a:ea typeface="华文中宋" panose="02010600040101010101" pitchFamily="2" charset="-122"/>
            </a:endParaRPr>
          </a:p>
        </p:txBody>
      </p:sp>
      <p:sp>
        <p:nvSpPr>
          <p:cNvPr id="7" name="椭圆 6"/>
          <p:cNvSpPr/>
          <p:nvPr/>
        </p:nvSpPr>
        <p:spPr>
          <a:xfrm>
            <a:off x="1081831" y="2908724"/>
            <a:ext cx="1268518" cy="1268518"/>
          </a:xfrm>
          <a:prstGeom prst="ellipse">
            <a:avLst/>
          </a:prstGeom>
          <a:noFill/>
          <a:ln>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3027040" y="2344087"/>
            <a:ext cx="4824536" cy="1754326"/>
          </a:xfrm>
          <a:prstGeom prst="rect">
            <a:avLst/>
          </a:prstGeom>
          <a:noFill/>
        </p:spPr>
        <p:txBody>
          <a:bodyPr wrap="square" rtlCol="0">
            <a:spAutoFit/>
          </a:bodyPr>
          <a:lstStyle/>
          <a:p>
            <a:pPr indent="360045" algn="just">
              <a:lnSpc>
                <a:spcPct val="150000"/>
              </a:lnSpc>
              <a:buBlip>
                <a:blip r:embed="rId3"/>
              </a:buBlip>
            </a:pPr>
            <a:r>
              <a:rPr lang="en-US" altLang="zh-CN" b="1" dirty="0">
                <a:solidFill>
                  <a:srgbClr val="F7CF56"/>
                </a:solidFill>
                <a:latin typeface="华文中宋" panose="02010600040101010101" pitchFamily="2" charset="-122"/>
                <a:ea typeface="华文中宋" panose="02010600040101010101" pitchFamily="2" charset="-122"/>
              </a:rPr>
              <a:t>1</a:t>
            </a:r>
            <a:r>
              <a:rPr lang="zh-CN" altLang="en-US" b="1" dirty="0">
                <a:solidFill>
                  <a:srgbClr val="F7CF56"/>
                </a:solidFill>
                <a:latin typeface="华文中宋" panose="02010600040101010101" pitchFamily="2" charset="-122"/>
                <a:ea typeface="华文中宋" panose="02010600040101010101" pitchFamily="2" charset="-122"/>
              </a:rPr>
              <a:t>、明晰施工风险，强化过程</a:t>
            </a:r>
            <a:r>
              <a:rPr lang="zh-CN" altLang="en-US" b="1" dirty="0" smtClean="0">
                <a:solidFill>
                  <a:srgbClr val="F7CF56"/>
                </a:solidFill>
                <a:latin typeface="华文中宋" panose="02010600040101010101" pitchFamily="2" charset="-122"/>
                <a:ea typeface="华文中宋" panose="02010600040101010101" pitchFamily="2" charset="-122"/>
              </a:rPr>
              <a:t>管理</a:t>
            </a:r>
            <a:endParaRPr lang="en-US" altLang="zh-CN" b="1" dirty="0" smtClean="0">
              <a:solidFill>
                <a:srgbClr val="F7CF56"/>
              </a:solidFill>
              <a:latin typeface="华文中宋" panose="02010600040101010101" pitchFamily="2" charset="-122"/>
              <a:ea typeface="华文中宋" panose="02010600040101010101" pitchFamily="2" charset="-122"/>
            </a:endParaRPr>
          </a:p>
          <a:p>
            <a:pPr indent="360045" algn="just">
              <a:lnSpc>
                <a:spcPct val="150000"/>
              </a:lnSpc>
              <a:buBlip>
                <a:blip r:embed="rId3"/>
              </a:buBlip>
            </a:pPr>
            <a:r>
              <a:rPr lang="en-US" altLang="zh-CN" b="1" dirty="0" smtClean="0">
                <a:solidFill>
                  <a:srgbClr val="F7CF56"/>
                </a:solidFill>
                <a:latin typeface="华文中宋" panose="02010600040101010101" pitchFamily="2" charset="-122"/>
                <a:ea typeface="华文中宋" panose="02010600040101010101" pitchFamily="2" charset="-122"/>
              </a:rPr>
              <a:t>2</a:t>
            </a:r>
            <a:r>
              <a:rPr lang="zh-CN" altLang="en-US" b="1" dirty="0" smtClean="0">
                <a:solidFill>
                  <a:srgbClr val="F7CF56"/>
                </a:solidFill>
                <a:latin typeface="华文中宋" panose="02010600040101010101" pitchFamily="2" charset="-122"/>
                <a:ea typeface="华文中宋" panose="02010600040101010101" pitchFamily="2" charset="-122"/>
              </a:rPr>
              <a:t>、安全事故零发生</a:t>
            </a:r>
            <a:endParaRPr lang="en-US" altLang="zh-CN" b="1" dirty="0" smtClean="0">
              <a:solidFill>
                <a:srgbClr val="F7CF56"/>
              </a:solidFill>
              <a:latin typeface="华文中宋" panose="02010600040101010101" pitchFamily="2" charset="-122"/>
              <a:ea typeface="华文中宋" panose="02010600040101010101" pitchFamily="2" charset="-122"/>
            </a:endParaRPr>
          </a:p>
          <a:p>
            <a:pPr indent="360045" algn="just">
              <a:lnSpc>
                <a:spcPct val="150000"/>
              </a:lnSpc>
              <a:buBlip>
                <a:blip r:embed="rId3"/>
              </a:buBlip>
            </a:pPr>
            <a:r>
              <a:rPr lang="en-US" altLang="zh-CN" b="1" dirty="0" smtClean="0">
                <a:solidFill>
                  <a:srgbClr val="F7CF56"/>
                </a:solidFill>
                <a:latin typeface="华文中宋" panose="02010600040101010101" pitchFamily="2" charset="-122"/>
                <a:ea typeface="华文中宋" panose="02010600040101010101" pitchFamily="2" charset="-122"/>
              </a:rPr>
              <a:t>3</a:t>
            </a:r>
            <a:r>
              <a:rPr lang="zh-CN" altLang="en-US" b="1" dirty="0" smtClean="0">
                <a:solidFill>
                  <a:srgbClr val="F7CF56"/>
                </a:solidFill>
                <a:latin typeface="华文中宋" panose="02010600040101010101" pitchFamily="2" charset="-122"/>
                <a:ea typeface="华文中宋" panose="02010600040101010101" pitchFamily="2" charset="-122"/>
              </a:rPr>
              <a:t>、</a:t>
            </a:r>
            <a:r>
              <a:rPr lang="zh-CN" altLang="en-US" b="1" dirty="0">
                <a:solidFill>
                  <a:srgbClr val="F7CF56"/>
                </a:solidFill>
                <a:latin typeface="华文中宋" panose="02010600040101010101" pitchFamily="2" charset="-122"/>
                <a:ea typeface="华文中宋" panose="02010600040101010101" pitchFamily="2" charset="-122"/>
              </a:rPr>
              <a:t>现场安全、文明施工亮点</a:t>
            </a:r>
            <a:r>
              <a:rPr lang="zh-CN" altLang="en-US" b="1" dirty="0" smtClean="0">
                <a:solidFill>
                  <a:srgbClr val="F7CF56"/>
                </a:solidFill>
                <a:latin typeface="华文中宋" panose="02010600040101010101" pitchFamily="2" charset="-122"/>
                <a:ea typeface="华文中宋" panose="02010600040101010101" pitchFamily="2" charset="-122"/>
              </a:rPr>
              <a:t>展示</a:t>
            </a:r>
            <a:endParaRPr lang="en-US" altLang="zh-CN" b="1" dirty="0" smtClean="0">
              <a:solidFill>
                <a:srgbClr val="F7CF56"/>
              </a:solidFill>
              <a:latin typeface="华文中宋" panose="02010600040101010101" pitchFamily="2" charset="-122"/>
              <a:ea typeface="华文中宋" panose="02010600040101010101" pitchFamily="2" charset="-122"/>
            </a:endParaRPr>
          </a:p>
          <a:p>
            <a:pPr indent="360045" algn="just">
              <a:lnSpc>
                <a:spcPct val="150000"/>
              </a:lnSpc>
              <a:buBlip>
                <a:blip r:embed="rId3"/>
              </a:buBlip>
            </a:pPr>
            <a:r>
              <a:rPr lang="en-US" altLang="zh-CN" b="1" dirty="0" smtClean="0">
                <a:solidFill>
                  <a:srgbClr val="F7CF56"/>
                </a:solidFill>
                <a:latin typeface="华文中宋" panose="02010600040101010101" pitchFamily="2" charset="-122"/>
                <a:ea typeface="华文中宋" panose="02010600040101010101" pitchFamily="2" charset="-122"/>
              </a:rPr>
              <a:t>4</a:t>
            </a:r>
            <a:r>
              <a:rPr lang="zh-CN" altLang="en-US" b="1" dirty="0" smtClean="0">
                <a:solidFill>
                  <a:srgbClr val="F7CF56"/>
                </a:solidFill>
                <a:latin typeface="华文中宋" panose="02010600040101010101" pitchFamily="2" charset="-122"/>
                <a:ea typeface="华文中宋" panose="02010600040101010101" pitchFamily="2" charset="-122"/>
              </a:rPr>
              <a:t>、</a:t>
            </a:r>
            <a:r>
              <a:rPr lang="zh-CN" altLang="en-US" b="1" dirty="0">
                <a:solidFill>
                  <a:srgbClr val="F7CF56"/>
                </a:solidFill>
                <a:latin typeface="华文中宋" panose="02010600040101010101" pitchFamily="2" charset="-122"/>
                <a:ea typeface="华文中宋" panose="02010600040101010101" pitchFamily="2" charset="-122"/>
              </a:rPr>
              <a:t>本项目荣获各级安全文明施工奖项</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trips(downLeft)">
                                      <p:cBhvr>
                                        <p:cTn id="15" dur="500"/>
                                        <p:tgtEl>
                                          <p:spTgt spid="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3" grpId="0" animBg="1"/>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2606783" y="435627"/>
            <a:ext cx="3877048" cy="458780"/>
          </a:xfrm>
          <a:prstGeom prst="rect">
            <a:avLst/>
          </a:prstGeom>
          <a:noFill/>
          <a:ln w="28575">
            <a:noFill/>
            <a:prstDash val="dash"/>
          </a:ln>
        </p:spPr>
        <p:txBody>
          <a:bodyPr wrap="square" rtlCol="0">
            <a:spAutoFit/>
          </a:bodyPr>
          <a:lstStyle/>
          <a:p>
            <a:pPr algn="just">
              <a:lnSpc>
                <a:spcPct val="150000"/>
              </a:lnSpc>
            </a:pPr>
            <a:r>
              <a:rPr lang="en-US" altLang="zh-CN" b="1" dirty="0" smtClean="0">
                <a:solidFill>
                  <a:srgbClr val="F7CF56"/>
                </a:solidFill>
                <a:latin typeface="华文中宋" panose="02010600040101010101" pitchFamily="2" charset="-122"/>
                <a:ea typeface="华文中宋" panose="02010600040101010101" pitchFamily="2" charset="-122"/>
              </a:rPr>
              <a:t>1</a:t>
            </a:r>
            <a:r>
              <a:rPr lang="zh-CN" altLang="en-US" b="1" dirty="0">
                <a:solidFill>
                  <a:srgbClr val="F7CF56"/>
                </a:solidFill>
                <a:latin typeface="华文中宋" panose="02010600040101010101" pitchFamily="2" charset="-122"/>
                <a:ea typeface="华文中宋" panose="02010600040101010101" pitchFamily="2" charset="-122"/>
              </a:rPr>
              <a:t>、明晰施工风险，强化过程管理</a:t>
            </a:r>
          </a:p>
        </p:txBody>
      </p:sp>
      <p:sp>
        <p:nvSpPr>
          <p:cNvPr id="2" name="TextBox 1"/>
          <p:cNvSpPr txBox="1"/>
          <p:nvPr/>
        </p:nvSpPr>
        <p:spPr>
          <a:xfrm>
            <a:off x="318144" y="1124744"/>
            <a:ext cx="8430319" cy="5205271"/>
          </a:xfrm>
          <a:prstGeom prst="rect">
            <a:avLst/>
          </a:prstGeom>
          <a:noFill/>
        </p:spPr>
        <p:txBody>
          <a:bodyPr wrap="square" rtlCol="0">
            <a:spAutoFit/>
          </a:bodyPr>
          <a:lstStyle/>
          <a:p>
            <a:pPr marL="285750" indent="285750">
              <a:lnSpc>
                <a:spcPct val="110000"/>
              </a:lnSpc>
              <a:buFont typeface="Wingdings" panose="05000000000000000000" pitchFamily="2" charset="2"/>
              <a:buChar char="u"/>
            </a:pPr>
            <a:r>
              <a:rPr lang="en-US" altLang="zh-CN" sz="1600" b="1" dirty="0">
                <a:solidFill>
                  <a:srgbClr val="F7CF56"/>
                </a:solidFill>
                <a:latin typeface="+mn-ea"/>
              </a:rPr>
              <a:t>1</a:t>
            </a:r>
            <a:r>
              <a:rPr lang="zh-CN" altLang="zh-CN" sz="1600" b="1" dirty="0">
                <a:solidFill>
                  <a:srgbClr val="F7CF56"/>
                </a:solidFill>
                <a:latin typeface="+mn-ea"/>
              </a:rPr>
              <a:t>）严格队伍资质审查，保证施工力量可靠</a:t>
            </a:r>
          </a:p>
          <a:p>
            <a:pPr marL="285750">
              <a:lnSpc>
                <a:spcPct val="110000"/>
              </a:lnSpc>
            </a:pPr>
            <a:r>
              <a:rPr lang="en-US" altLang="zh-CN" sz="1600" b="1" dirty="0" smtClean="0">
                <a:solidFill>
                  <a:srgbClr val="F7CF56"/>
                </a:solidFill>
                <a:latin typeface="+mn-ea"/>
              </a:rPr>
              <a:t>   </a:t>
            </a:r>
            <a:r>
              <a:rPr lang="zh-CN" altLang="zh-CN" sz="1600" b="1" dirty="0" smtClean="0">
                <a:solidFill>
                  <a:srgbClr val="F7CF56"/>
                </a:solidFill>
                <a:latin typeface="+mn-ea"/>
              </a:rPr>
              <a:t>监理</a:t>
            </a:r>
            <a:r>
              <a:rPr lang="zh-CN" altLang="zh-CN" sz="1600" b="1" dirty="0">
                <a:solidFill>
                  <a:srgbClr val="F7CF56"/>
                </a:solidFill>
                <a:latin typeface="+mn-ea"/>
              </a:rPr>
              <a:t>部对总包及所有分包单位的资质、安全生产许可证、人员资质、分包合同安全管理协议均进行了审核，监理部台帐齐全。</a:t>
            </a:r>
          </a:p>
          <a:p>
            <a:pPr marL="285750">
              <a:lnSpc>
                <a:spcPct val="110000"/>
              </a:lnSpc>
            </a:pPr>
            <a:r>
              <a:rPr lang="en-US" altLang="zh-CN" sz="1600" b="1" dirty="0" smtClean="0">
                <a:solidFill>
                  <a:srgbClr val="F7CF56"/>
                </a:solidFill>
                <a:latin typeface="+mn-ea"/>
              </a:rPr>
              <a:t>   </a:t>
            </a:r>
            <a:r>
              <a:rPr lang="zh-CN" altLang="zh-CN" sz="1600" b="1" dirty="0" smtClean="0">
                <a:solidFill>
                  <a:srgbClr val="F7CF56"/>
                </a:solidFill>
                <a:latin typeface="+mn-ea"/>
              </a:rPr>
              <a:t>督促</a:t>
            </a:r>
            <a:r>
              <a:rPr lang="zh-CN" altLang="zh-CN" sz="1600" b="1" dirty="0">
                <a:solidFill>
                  <a:srgbClr val="F7CF56"/>
                </a:solidFill>
                <a:latin typeface="+mn-ea"/>
              </a:rPr>
              <a:t>施工单位完善安全保障管理体系，落实“安全三级教育”、安全技术交底、班前安全会、安全操作规程、安全事故处理等管理制度。</a:t>
            </a:r>
          </a:p>
          <a:p>
            <a:pPr marL="285750" indent="285750">
              <a:lnSpc>
                <a:spcPct val="110000"/>
              </a:lnSpc>
              <a:buFont typeface="Wingdings" panose="05000000000000000000" pitchFamily="2" charset="2"/>
              <a:buChar char="u"/>
            </a:pPr>
            <a:r>
              <a:rPr lang="en-US" altLang="zh-CN" sz="1600" b="1" dirty="0">
                <a:solidFill>
                  <a:srgbClr val="F7CF56"/>
                </a:solidFill>
                <a:latin typeface="+mn-ea"/>
              </a:rPr>
              <a:t>2</a:t>
            </a:r>
            <a:r>
              <a:rPr lang="zh-CN" altLang="zh-CN" sz="1600" b="1" dirty="0">
                <a:solidFill>
                  <a:srgbClr val="F7CF56"/>
                </a:solidFill>
                <a:latin typeface="+mn-ea"/>
              </a:rPr>
              <a:t>）履行重大风险告知，落实安全管控措施</a:t>
            </a:r>
          </a:p>
          <a:p>
            <a:pPr marL="285750">
              <a:lnSpc>
                <a:spcPct val="110000"/>
              </a:lnSpc>
            </a:pPr>
            <a:r>
              <a:rPr lang="en-US" altLang="zh-CN" sz="1600" b="1" dirty="0" smtClean="0">
                <a:solidFill>
                  <a:srgbClr val="F7CF56"/>
                </a:solidFill>
                <a:latin typeface="+mn-ea"/>
              </a:rPr>
              <a:t>   </a:t>
            </a:r>
            <a:r>
              <a:rPr lang="zh-CN" altLang="zh-CN" sz="1600" b="1" dirty="0" smtClean="0">
                <a:solidFill>
                  <a:srgbClr val="F7CF56"/>
                </a:solidFill>
                <a:latin typeface="+mn-ea"/>
              </a:rPr>
              <a:t>监理</a:t>
            </a:r>
            <a:r>
              <a:rPr lang="zh-CN" altLang="zh-CN" sz="1600" b="1" dirty="0">
                <a:solidFill>
                  <a:srgbClr val="F7CF56"/>
                </a:solidFill>
                <a:latin typeface="+mn-ea"/>
              </a:rPr>
              <a:t>部在开工前联合施工单位讨论制定了危险性较大的分部分项工程清单，监理每周在周安全例会、每月在月安全区例会上通报下周及下月现场重大安全风险及管控措施，明确监理责任人，对重大施工作业从方案、安全措施（如深基坑、外脚手架、高大模板支撑体系、塔吊、幕墙施工、施工用电等施工作业）、安全交底、巡检等方面认真履行监理职责，采用隐患排查和安全检查签证等相结合方式，确保管控措施的有效落实。</a:t>
            </a:r>
          </a:p>
          <a:p>
            <a:pPr marL="285750" indent="285750">
              <a:lnSpc>
                <a:spcPct val="110000"/>
              </a:lnSpc>
              <a:buFont typeface="Wingdings" panose="05000000000000000000" pitchFamily="2" charset="2"/>
              <a:buChar char="u"/>
            </a:pPr>
            <a:r>
              <a:rPr lang="en-US" altLang="zh-CN" sz="1600" b="1" dirty="0">
                <a:solidFill>
                  <a:srgbClr val="F7CF56"/>
                </a:solidFill>
                <a:latin typeface="+mn-ea"/>
              </a:rPr>
              <a:t>3</a:t>
            </a:r>
            <a:r>
              <a:rPr lang="zh-CN" altLang="zh-CN" sz="1600" b="1" dirty="0">
                <a:solidFill>
                  <a:srgbClr val="F7CF56"/>
                </a:solidFill>
                <a:latin typeface="+mn-ea"/>
              </a:rPr>
              <a:t>）定期开展检查活动，严格排查现场隐患</a:t>
            </a:r>
          </a:p>
          <a:p>
            <a:pPr marL="285750">
              <a:lnSpc>
                <a:spcPct val="110000"/>
              </a:lnSpc>
            </a:pPr>
            <a:r>
              <a:rPr lang="en-US" altLang="zh-CN" sz="1600" b="1" dirty="0" smtClean="0">
                <a:solidFill>
                  <a:srgbClr val="F7CF56"/>
                </a:solidFill>
                <a:latin typeface="+mn-ea"/>
              </a:rPr>
              <a:t>   </a:t>
            </a:r>
            <a:r>
              <a:rPr lang="zh-CN" altLang="zh-CN" sz="1600" b="1" dirty="0" smtClean="0">
                <a:solidFill>
                  <a:srgbClr val="F7CF56"/>
                </a:solidFill>
                <a:latin typeface="+mn-ea"/>
              </a:rPr>
              <a:t>每</a:t>
            </a:r>
            <a:r>
              <a:rPr lang="zh-CN" altLang="zh-CN" sz="1600" b="1" dirty="0">
                <a:solidFill>
                  <a:srgbClr val="F7CF56"/>
                </a:solidFill>
                <a:latin typeface="+mn-ea"/>
              </a:rPr>
              <a:t>周开展周安全检查、每月开展一次月度安全检查，对施工用电、施工机械、外脚手架、临边洞口防护、工人宿舍等进行专项检查，对旁站风险项目实行旁站监控，现场对各个区域均要求施工单位明确了责任人员，现场实行一日一清制度，对现场清理情况，要求各单位必须做到“工完场清”。检查过程发现安全隐患问题，即及时通过口头、书面（监理工程师通知单）、会议纪要等方式要求施工单位限期整改；如屡说不改，将按项目现场安全、文明施工管理规定，向不整改或整改不完全的施工单位处以罚款或暂缓支付工程进度款等方式，督促施工单位整改完成安全隐患问题，确保施工安全。</a:t>
            </a:r>
            <a:endParaRPr lang="zh-CN" altLang="en-US" sz="1600" b="1" dirty="0">
              <a:solidFill>
                <a:srgbClr val="F7CF56"/>
              </a:solidFill>
              <a:latin typeface="+mn-ea"/>
            </a:endParaRPr>
          </a:p>
        </p:txBody>
      </p:sp>
      <p:grpSp>
        <p:nvGrpSpPr>
          <p:cNvPr id="15" name="组合 14"/>
          <p:cNvGrpSpPr/>
          <p:nvPr/>
        </p:nvGrpSpPr>
        <p:grpSpPr>
          <a:xfrm>
            <a:off x="2390759" y="794536"/>
            <a:ext cx="4146545" cy="186192"/>
            <a:chOff x="0" y="5202197"/>
            <a:chExt cx="4409980" cy="198021"/>
          </a:xfrm>
        </p:grpSpPr>
        <p:cxnSp>
          <p:nvCxnSpPr>
            <p:cNvPr id="16" name="直接连接符 15"/>
            <p:cNvCxnSpPr/>
            <p:nvPr/>
          </p:nvCxnSpPr>
          <p:spPr>
            <a:xfrm>
              <a:off x="193626" y="5301208"/>
              <a:ext cx="4018334"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0"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5"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0"/>
                                        <p:tgtEl>
                                          <p:spTgt spid="15"/>
                                        </p:tgtEl>
                                      </p:cBhvr>
                                    </p:animEffect>
                                    <p:anim calcmode="lin" valueType="num">
                                      <p:cBhvr>
                                        <p:cTn id="13" dur="2000" fill="hold"/>
                                        <p:tgtEl>
                                          <p:spTgt spid="15"/>
                                        </p:tgtEl>
                                        <p:attrNameLst>
                                          <p:attrName>ppt_w</p:attrName>
                                        </p:attrNameLst>
                                      </p:cBhvr>
                                      <p:tavLst>
                                        <p:tav tm="0" fmla="#ppt_w*sin(2.5*pi*$)">
                                          <p:val>
                                            <p:fltVal val="0"/>
                                          </p:val>
                                        </p:tav>
                                        <p:tav tm="100000">
                                          <p:val>
                                            <p:fltVal val="1"/>
                                          </p:val>
                                        </p:tav>
                                      </p:tavLst>
                                    </p:anim>
                                    <p:anim calcmode="lin" valueType="num">
                                      <p:cBhvr>
                                        <p:cTn id="14" dur="20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周检"/>
          <p:cNvPicPr/>
          <p:nvPr/>
        </p:nvPicPr>
        <p:blipFill>
          <a:blip r:embed="rId3" cstate="screen">
            <a:extLst>
              <a:ext uri="{28A0092B-C50C-407E-A947-70E740481C1C}">
                <a14:useLocalDpi xmlns:a14="http://schemas.microsoft.com/office/drawing/2010/main"/>
              </a:ext>
            </a:extLst>
          </a:blip>
          <a:stretch>
            <a:fillRect/>
          </a:stretch>
        </p:blipFill>
        <p:spPr>
          <a:xfrm>
            <a:off x="467544" y="1268760"/>
            <a:ext cx="4032123" cy="3024336"/>
          </a:xfrm>
          <a:prstGeom prst="rect">
            <a:avLst/>
          </a:prstGeom>
        </p:spPr>
      </p:pic>
      <p:pic>
        <p:nvPicPr>
          <p:cNvPr id="19" name="图片 18" descr="建筑工程脚手架安全检查"/>
          <p:cNvPicPr/>
          <p:nvPr/>
        </p:nvPicPr>
        <p:blipFill>
          <a:blip r:embed="rId4" cstate="screen">
            <a:extLst>
              <a:ext uri="{28A0092B-C50C-407E-A947-70E740481C1C}">
                <a14:useLocalDpi xmlns:a14="http://schemas.microsoft.com/office/drawing/2010/main"/>
              </a:ext>
            </a:extLst>
          </a:blip>
          <a:stretch>
            <a:fillRect/>
          </a:stretch>
        </p:blipFill>
        <p:spPr>
          <a:xfrm>
            <a:off x="4716016" y="1268760"/>
            <a:ext cx="4030021" cy="3024336"/>
          </a:xfrm>
          <a:prstGeom prst="rect">
            <a:avLst/>
          </a:prstGeom>
        </p:spPr>
      </p:pic>
      <p:sp>
        <p:nvSpPr>
          <p:cNvPr id="20" name="TextBox 19"/>
          <p:cNvSpPr txBox="1"/>
          <p:nvPr/>
        </p:nvSpPr>
        <p:spPr>
          <a:xfrm>
            <a:off x="1259632" y="4437112"/>
            <a:ext cx="2717107" cy="338554"/>
          </a:xfrm>
          <a:prstGeom prst="rect">
            <a:avLst/>
          </a:prstGeom>
          <a:noFill/>
        </p:spPr>
        <p:txBody>
          <a:bodyPr wrap="square" rtlCol="0">
            <a:spAutoFit/>
          </a:bodyPr>
          <a:lstStyle/>
          <a:p>
            <a:pPr marL="285750" indent="-285750" algn="ctr">
              <a:buFont typeface="Wingdings" panose="05000000000000000000" pitchFamily="2" charset="2"/>
              <a:buChar char="u"/>
            </a:pPr>
            <a:r>
              <a:rPr lang="zh-CN" altLang="en-US" sz="1600" b="1" dirty="0">
                <a:solidFill>
                  <a:srgbClr val="F7CF56"/>
                </a:solidFill>
              </a:rPr>
              <a:t>周检查记录表</a:t>
            </a:r>
          </a:p>
        </p:txBody>
      </p:sp>
      <p:sp>
        <p:nvSpPr>
          <p:cNvPr id="21" name="TextBox 20"/>
          <p:cNvSpPr txBox="1"/>
          <p:nvPr/>
        </p:nvSpPr>
        <p:spPr>
          <a:xfrm>
            <a:off x="5372472" y="4437112"/>
            <a:ext cx="2717107" cy="338554"/>
          </a:xfrm>
          <a:prstGeom prst="rect">
            <a:avLst/>
          </a:prstGeom>
          <a:noFill/>
        </p:spPr>
        <p:txBody>
          <a:bodyPr wrap="square" rtlCol="0">
            <a:spAutoFit/>
          </a:bodyPr>
          <a:lstStyle/>
          <a:p>
            <a:pPr marL="285750" indent="-285750" algn="ctr">
              <a:buFont typeface="Wingdings" panose="05000000000000000000" pitchFamily="2" charset="2"/>
              <a:buChar char="u"/>
            </a:pPr>
            <a:r>
              <a:rPr lang="zh-CN" altLang="en-US" sz="1600" b="1" dirty="0">
                <a:solidFill>
                  <a:srgbClr val="F7CF56"/>
                </a:solidFill>
              </a:rPr>
              <a:t>月安全检查记录表</a:t>
            </a:r>
          </a:p>
        </p:txBody>
      </p:sp>
    </p:spTree>
    <p:extLst>
      <p:ext uri="{BB962C8B-B14F-4D97-AF65-F5344CB8AC3E}">
        <p14:creationId xmlns:p14="http://schemas.microsoft.com/office/powerpoint/2010/main" val="313667241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882413" y="2821121"/>
            <a:ext cx="5307987" cy="507831"/>
          </a:xfrm>
          <a:prstGeom prst="rect">
            <a:avLst/>
          </a:prstGeom>
          <a:noFill/>
          <a:ln w="28575">
            <a:noFill/>
            <a:prstDash val="dash"/>
          </a:ln>
        </p:spPr>
        <p:txBody>
          <a:bodyPr wrap="square" rtlCol="0">
            <a:spAutoFit/>
          </a:bodyPr>
          <a:lstStyle/>
          <a:p>
            <a:pPr algn="just">
              <a:lnSpc>
                <a:spcPct val="150000"/>
              </a:lnSpc>
            </a:pPr>
            <a:r>
              <a:rPr lang="en-US" altLang="zh-CN" b="1" dirty="0" smtClean="0">
                <a:solidFill>
                  <a:srgbClr val="F7CF56"/>
                </a:solidFill>
                <a:latin typeface="华文中宋" panose="02010600040101010101" pitchFamily="2" charset="-122"/>
                <a:ea typeface="华文中宋" panose="02010600040101010101" pitchFamily="2" charset="-122"/>
              </a:rPr>
              <a:t>2</a:t>
            </a:r>
            <a:r>
              <a:rPr lang="zh-CN" altLang="en-US" b="1" dirty="0" smtClean="0">
                <a:solidFill>
                  <a:srgbClr val="F7CF56"/>
                </a:solidFill>
                <a:latin typeface="华文中宋" panose="02010600040101010101" pitchFamily="2" charset="-122"/>
                <a:ea typeface="华文中宋" panose="02010600040101010101" pitchFamily="2" charset="-122"/>
              </a:rPr>
              <a:t>、</a:t>
            </a:r>
            <a:r>
              <a:rPr lang="zh-CN" altLang="en-US" b="1" dirty="0">
                <a:solidFill>
                  <a:srgbClr val="F7CF56"/>
                </a:solidFill>
                <a:latin typeface="华文中宋" panose="02010600040101010101" pitchFamily="2" charset="-122"/>
                <a:ea typeface="华文中宋" panose="02010600040101010101" pitchFamily="2" charset="-122"/>
              </a:rPr>
              <a:t>本工程项目从开工至</a:t>
            </a:r>
            <a:r>
              <a:rPr lang="zh-CN" altLang="en-US" b="1" dirty="0" smtClean="0">
                <a:solidFill>
                  <a:srgbClr val="F7CF56"/>
                </a:solidFill>
                <a:latin typeface="华文中宋" panose="02010600040101010101" pitchFamily="2" charset="-122"/>
                <a:ea typeface="华文中宋" panose="02010600040101010101" pitchFamily="2" charset="-122"/>
              </a:rPr>
              <a:t>竣工没有发生过安全事故</a:t>
            </a:r>
            <a:r>
              <a:rPr lang="zh-CN" altLang="en-US" b="1" dirty="0">
                <a:solidFill>
                  <a:srgbClr val="F7CF56"/>
                </a:solidFill>
                <a:latin typeface="华文中宋" panose="02010600040101010101" pitchFamily="2" charset="-122"/>
                <a:ea typeface="华文中宋" panose="02010600040101010101" pitchFamily="2" charset="-122"/>
              </a:rPr>
              <a:t>。</a:t>
            </a:r>
          </a:p>
        </p:txBody>
      </p:sp>
      <p:grpSp>
        <p:nvGrpSpPr>
          <p:cNvPr id="15" name="组合 14"/>
          <p:cNvGrpSpPr/>
          <p:nvPr/>
        </p:nvGrpSpPr>
        <p:grpSpPr>
          <a:xfrm>
            <a:off x="1403648" y="3309902"/>
            <a:ext cx="6306872" cy="186192"/>
            <a:chOff x="0" y="5202197"/>
            <a:chExt cx="6707555" cy="198021"/>
          </a:xfrm>
        </p:grpSpPr>
        <p:cxnSp>
          <p:nvCxnSpPr>
            <p:cNvPr id="16" name="直接连接符 15"/>
            <p:cNvCxnSpPr>
              <a:endCxn id="17" idx="2"/>
            </p:cNvCxnSpPr>
            <p:nvPr/>
          </p:nvCxnSpPr>
          <p:spPr>
            <a:xfrm>
              <a:off x="193626" y="5301208"/>
              <a:ext cx="6315908"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6509534"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0"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1169774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5"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0"/>
                                        <p:tgtEl>
                                          <p:spTgt spid="15"/>
                                        </p:tgtEl>
                                      </p:cBhvr>
                                    </p:animEffect>
                                    <p:anim calcmode="lin" valueType="num">
                                      <p:cBhvr>
                                        <p:cTn id="13" dur="2000" fill="hold"/>
                                        <p:tgtEl>
                                          <p:spTgt spid="15"/>
                                        </p:tgtEl>
                                        <p:attrNameLst>
                                          <p:attrName>ppt_w</p:attrName>
                                        </p:attrNameLst>
                                      </p:cBhvr>
                                      <p:tavLst>
                                        <p:tav tm="0" fmla="#ppt_w*sin(2.5*pi*$)">
                                          <p:val>
                                            <p:fltVal val="0"/>
                                          </p:val>
                                        </p:tav>
                                        <p:tav tm="100000">
                                          <p:val>
                                            <p:fltVal val="1"/>
                                          </p:val>
                                        </p:tav>
                                      </p:tavLst>
                                    </p:anim>
                                    <p:anim calcmode="lin" valueType="num">
                                      <p:cBhvr>
                                        <p:cTn id="14" dur="20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2657703" y="476672"/>
            <a:ext cx="3877048" cy="507831"/>
          </a:xfrm>
          <a:prstGeom prst="rect">
            <a:avLst/>
          </a:prstGeom>
          <a:noFill/>
          <a:ln w="28575">
            <a:noFill/>
            <a:prstDash val="dash"/>
          </a:ln>
        </p:spPr>
        <p:txBody>
          <a:bodyPr wrap="square" rtlCol="0">
            <a:spAutoFit/>
          </a:bodyPr>
          <a:lstStyle/>
          <a:p>
            <a:pPr algn="just">
              <a:lnSpc>
                <a:spcPct val="150000"/>
              </a:lnSpc>
            </a:pPr>
            <a:r>
              <a:rPr lang="en-US" altLang="zh-CN" b="1" dirty="0" smtClean="0">
                <a:solidFill>
                  <a:srgbClr val="F7CF56"/>
                </a:solidFill>
                <a:latin typeface="华文中宋" panose="02010600040101010101" pitchFamily="2" charset="-122"/>
                <a:ea typeface="华文中宋" panose="02010600040101010101" pitchFamily="2" charset="-122"/>
              </a:rPr>
              <a:t>3</a:t>
            </a:r>
            <a:r>
              <a:rPr lang="zh-CN" altLang="en-US" b="1" dirty="0" smtClean="0">
                <a:solidFill>
                  <a:srgbClr val="F7CF56"/>
                </a:solidFill>
                <a:latin typeface="华文中宋" panose="02010600040101010101" pitchFamily="2" charset="-122"/>
                <a:ea typeface="华文中宋" panose="02010600040101010101" pitchFamily="2" charset="-122"/>
              </a:rPr>
              <a:t>、</a:t>
            </a:r>
            <a:r>
              <a:rPr lang="zh-CN" altLang="en-US" b="1" dirty="0">
                <a:solidFill>
                  <a:srgbClr val="F7CF56"/>
                </a:solidFill>
                <a:latin typeface="华文中宋" panose="02010600040101010101" pitchFamily="2" charset="-122"/>
                <a:ea typeface="华文中宋" panose="02010600040101010101" pitchFamily="2" charset="-122"/>
              </a:rPr>
              <a:t>现场安全、文明施工亮点展示</a:t>
            </a:r>
          </a:p>
        </p:txBody>
      </p:sp>
      <p:grpSp>
        <p:nvGrpSpPr>
          <p:cNvPr id="15" name="组合 14"/>
          <p:cNvGrpSpPr/>
          <p:nvPr/>
        </p:nvGrpSpPr>
        <p:grpSpPr>
          <a:xfrm>
            <a:off x="2441679" y="835581"/>
            <a:ext cx="4146545" cy="186192"/>
            <a:chOff x="0" y="5202197"/>
            <a:chExt cx="4409980" cy="198021"/>
          </a:xfrm>
        </p:grpSpPr>
        <p:cxnSp>
          <p:nvCxnSpPr>
            <p:cNvPr id="16" name="直接连接符 15"/>
            <p:cNvCxnSpPr/>
            <p:nvPr/>
          </p:nvCxnSpPr>
          <p:spPr>
            <a:xfrm>
              <a:off x="193626" y="5301208"/>
              <a:ext cx="4018334"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0"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3" name="图片 12" descr="模板"/>
          <p:cNvPicPr/>
          <p:nvPr/>
        </p:nvPicPr>
        <p:blipFill>
          <a:blip r:embed="rId3" cstate="screen"/>
          <a:stretch>
            <a:fillRect/>
          </a:stretch>
        </p:blipFill>
        <p:spPr>
          <a:xfrm>
            <a:off x="1150641" y="1196753"/>
            <a:ext cx="3740686" cy="2016223"/>
          </a:xfrm>
          <a:prstGeom prst="rect">
            <a:avLst/>
          </a:prstGeom>
        </p:spPr>
      </p:pic>
      <p:pic>
        <p:nvPicPr>
          <p:cNvPr id="19" name="图片 18" descr="主体文明施工照片"/>
          <p:cNvPicPr/>
          <p:nvPr/>
        </p:nvPicPr>
        <p:blipFill rotWithShape="1">
          <a:blip r:embed="rId4" cstate="screen"/>
          <a:srcRect b="28761"/>
          <a:stretch>
            <a:fillRect/>
          </a:stretch>
        </p:blipFill>
        <p:spPr>
          <a:xfrm>
            <a:off x="1112338" y="3861048"/>
            <a:ext cx="3778989" cy="1955843"/>
          </a:xfrm>
          <a:prstGeom prst="rect">
            <a:avLst/>
          </a:prstGeom>
        </p:spPr>
      </p:pic>
      <p:pic>
        <p:nvPicPr>
          <p:cNvPr id="20" name="图片 19" descr="主体文明施工照片1"/>
          <p:cNvPicPr/>
          <p:nvPr/>
        </p:nvPicPr>
        <p:blipFill>
          <a:blip r:embed="rId5" cstate="screen"/>
          <a:stretch>
            <a:fillRect/>
          </a:stretch>
        </p:blipFill>
        <p:spPr>
          <a:xfrm>
            <a:off x="5220072" y="1196752"/>
            <a:ext cx="3464999" cy="4620138"/>
          </a:xfrm>
          <a:prstGeom prst="rect">
            <a:avLst/>
          </a:prstGeom>
        </p:spPr>
      </p:pic>
      <p:sp>
        <p:nvSpPr>
          <p:cNvPr id="21" name="TextBox 20"/>
          <p:cNvSpPr txBox="1"/>
          <p:nvPr/>
        </p:nvSpPr>
        <p:spPr>
          <a:xfrm>
            <a:off x="1691680" y="3337544"/>
            <a:ext cx="2717107" cy="338554"/>
          </a:xfrm>
          <a:prstGeom prst="rect">
            <a:avLst/>
          </a:prstGeom>
          <a:noFill/>
        </p:spPr>
        <p:txBody>
          <a:bodyPr wrap="square" rtlCol="0">
            <a:spAutoFit/>
          </a:bodyPr>
          <a:lstStyle/>
          <a:p>
            <a:pPr algn="ctr"/>
            <a:r>
              <a:rPr lang="zh-CN" altLang="en-US" sz="1600" b="1" dirty="0">
                <a:solidFill>
                  <a:srgbClr val="F7CF56"/>
                </a:solidFill>
              </a:rPr>
              <a:t>◆高大模板满堂架支撑系统</a:t>
            </a:r>
          </a:p>
        </p:txBody>
      </p:sp>
      <p:sp>
        <p:nvSpPr>
          <p:cNvPr id="22" name="TextBox 21"/>
          <p:cNvSpPr txBox="1"/>
          <p:nvPr/>
        </p:nvSpPr>
        <p:spPr>
          <a:xfrm>
            <a:off x="1643278" y="5949280"/>
            <a:ext cx="2717107" cy="338554"/>
          </a:xfrm>
          <a:prstGeom prst="rect">
            <a:avLst/>
          </a:prstGeom>
          <a:noFill/>
        </p:spPr>
        <p:txBody>
          <a:bodyPr wrap="square" rtlCol="0">
            <a:spAutoFit/>
          </a:bodyPr>
          <a:lstStyle/>
          <a:p>
            <a:pPr algn="ctr"/>
            <a:r>
              <a:rPr lang="zh-CN" altLang="en-US" sz="1600" b="1" dirty="0">
                <a:solidFill>
                  <a:srgbClr val="F7CF56"/>
                </a:solidFill>
              </a:rPr>
              <a:t>◆主体楼层临边防护</a:t>
            </a:r>
          </a:p>
        </p:txBody>
      </p:sp>
      <p:sp>
        <p:nvSpPr>
          <p:cNvPr id="23" name="TextBox 22"/>
          <p:cNvSpPr txBox="1"/>
          <p:nvPr/>
        </p:nvSpPr>
        <p:spPr>
          <a:xfrm>
            <a:off x="5594017" y="5949280"/>
            <a:ext cx="2717107" cy="338554"/>
          </a:xfrm>
          <a:prstGeom prst="rect">
            <a:avLst/>
          </a:prstGeom>
          <a:noFill/>
        </p:spPr>
        <p:txBody>
          <a:bodyPr wrap="square" rtlCol="0">
            <a:spAutoFit/>
          </a:bodyPr>
          <a:lstStyle/>
          <a:p>
            <a:pPr algn="ctr"/>
            <a:r>
              <a:rPr lang="zh-CN" altLang="en-US" sz="1600" b="1" dirty="0">
                <a:solidFill>
                  <a:srgbClr val="F7CF56"/>
                </a:solidFill>
              </a:rPr>
              <a:t>◆主体外架、临边防护</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5"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0"/>
                                        <p:tgtEl>
                                          <p:spTgt spid="15"/>
                                        </p:tgtEl>
                                      </p:cBhvr>
                                    </p:animEffect>
                                    <p:anim calcmode="lin" valueType="num">
                                      <p:cBhvr>
                                        <p:cTn id="13" dur="2000" fill="hold"/>
                                        <p:tgtEl>
                                          <p:spTgt spid="15"/>
                                        </p:tgtEl>
                                        <p:attrNameLst>
                                          <p:attrName>ppt_w</p:attrName>
                                        </p:attrNameLst>
                                      </p:cBhvr>
                                      <p:tavLst>
                                        <p:tav tm="0" fmla="#ppt_w*sin(2.5*pi*$)">
                                          <p:val>
                                            <p:fltVal val="0"/>
                                          </p:val>
                                        </p:tav>
                                        <p:tav tm="100000">
                                          <p:val>
                                            <p:fltVal val="1"/>
                                          </p:val>
                                        </p:tav>
                                      </p:tavLst>
                                    </p:anim>
                                    <p:anim calcmode="lin" valueType="num">
                                      <p:cBhvr>
                                        <p:cTn id="14" dur="20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2555776" y="832937"/>
            <a:ext cx="4104456" cy="507831"/>
          </a:xfrm>
          <a:prstGeom prst="rect">
            <a:avLst/>
          </a:prstGeom>
          <a:noFill/>
          <a:ln w="28575">
            <a:noFill/>
            <a:prstDash val="dash"/>
          </a:ln>
        </p:spPr>
        <p:txBody>
          <a:bodyPr wrap="square" rtlCol="0">
            <a:spAutoFit/>
          </a:bodyPr>
          <a:lstStyle/>
          <a:p>
            <a:pPr algn="just">
              <a:lnSpc>
                <a:spcPct val="150000"/>
              </a:lnSpc>
            </a:pPr>
            <a:r>
              <a:rPr lang="en-US" altLang="zh-CN" b="1" dirty="0" smtClean="0">
                <a:solidFill>
                  <a:srgbClr val="F7CF56"/>
                </a:solidFill>
                <a:latin typeface="华文中宋" panose="02010600040101010101" pitchFamily="2" charset="-122"/>
                <a:ea typeface="华文中宋" panose="02010600040101010101" pitchFamily="2" charset="-122"/>
              </a:rPr>
              <a:t>4</a:t>
            </a:r>
            <a:r>
              <a:rPr lang="zh-CN" altLang="en-US" b="1" dirty="0" smtClean="0">
                <a:solidFill>
                  <a:srgbClr val="F7CF56"/>
                </a:solidFill>
                <a:latin typeface="华文中宋" panose="02010600040101010101" pitchFamily="2" charset="-122"/>
                <a:ea typeface="华文中宋" panose="02010600040101010101" pitchFamily="2" charset="-122"/>
              </a:rPr>
              <a:t>、</a:t>
            </a:r>
            <a:r>
              <a:rPr lang="zh-CN" altLang="en-US" b="1" dirty="0">
                <a:solidFill>
                  <a:srgbClr val="F7CF56"/>
                </a:solidFill>
                <a:latin typeface="华文中宋" panose="02010600040101010101" pitchFamily="2" charset="-122"/>
                <a:ea typeface="华文中宋" panose="02010600040101010101" pitchFamily="2" charset="-122"/>
              </a:rPr>
              <a:t>本项目荣获各级安全文明施工奖项</a:t>
            </a:r>
          </a:p>
        </p:txBody>
      </p:sp>
      <p:grpSp>
        <p:nvGrpSpPr>
          <p:cNvPr id="25" name="组合 24"/>
          <p:cNvGrpSpPr/>
          <p:nvPr/>
        </p:nvGrpSpPr>
        <p:grpSpPr>
          <a:xfrm>
            <a:off x="2513687" y="1226584"/>
            <a:ext cx="4146545" cy="186192"/>
            <a:chOff x="0" y="5202197"/>
            <a:chExt cx="4409980" cy="198021"/>
          </a:xfrm>
        </p:grpSpPr>
        <p:cxnSp>
          <p:nvCxnSpPr>
            <p:cNvPr id="26" name="直接连接符 25"/>
            <p:cNvCxnSpPr/>
            <p:nvPr/>
          </p:nvCxnSpPr>
          <p:spPr>
            <a:xfrm>
              <a:off x="193626" y="5301208"/>
              <a:ext cx="4018334"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0"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20"/>
          <p:cNvSpPr txBox="1"/>
          <p:nvPr/>
        </p:nvSpPr>
        <p:spPr>
          <a:xfrm>
            <a:off x="526586" y="4645340"/>
            <a:ext cx="3901398" cy="584775"/>
          </a:xfrm>
          <a:prstGeom prst="rect">
            <a:avLst/>
          </a:prstGeom>
          <a:noFill/>
        </p:spPr>
        <p:txBody>
          <a:bodyPr wrap="square" rtlCol="0">
            <a:spAutoFit/>
          </a:bodyPr>
          <a:lstStyle/>
          <a:p>
            <a:pPr algn="ctr"/>
            <a:r>
              <a:rPr lang="zh-CN" altLang="en-US" sz="1600" b="1" dirty="0" smtClean="0">
                <a:solidFill>
                  <a:srgbClr val="F7CF56"/>
                </a:solidFill>
              </a:rPr>
              <a:t>◆</a:t>
            </a:r>
            <a:r>
              <a:rPr lang="en-US" altLang="zh-CN" sz="1600" b="1" dirty="0" smtClean="0">
                <a:solidFill>
                  <a:srgbClr val="F7CF56"/>
                </a:solidFill>
              </a:rPr>
              <a:t>2009</a:t>
            </a:r>
            <a:r>
              <a:rPr lang="zh-CN" altLang="en-US" sz="1600" b="1" dirty="0" smtClean="0">
                <a:solidFill>
                  <a:srgbClr val="F7CF56"/>
                </a:solidFill>
              </a:rPr>
              <a:t>年度“</a:t>
            </a:r>
            <a:r>
              <a:rPr lang="en-US" altLang="zh-CN" sz="1600" b="1" dirty="0" smtClean="0">
                <a:solidFill>
                  <a:srgbClr val="F7CF56"/>
                </a:solidFill>
              </a:rPr>
              <a:t>AAA</a:t>
            </a:r>
            <a:r>
              <a:rPr lang="zh-CN" altLang="en-US" sz="1600" b="1" dirty="0" smtClean="0">
                <a:solidFill>
                  <a:srgbClr val="F7CF56"/>
                </a:solidFill>
              </a:rPr>
              <a:t>级安全文明标准化诚信工地”</a:t>
            </a:r>
            <a:endParaRPr lang="zh-CN" altLang="en-US" sz="1600" b="1" dirty="0">
              <a:solidFill>
                <a:srgbClr val="F7CF56"/>
              </a:solidFill>
            </a:endParaRPr>
          </a:p>
        </p:txBody>
      </p:sp>
      <p:pic>
        <p:nvPicPr>
          <p:cNvPr id="3074" name="Picture 2" descr="F:\南湖名都广场相片\南湖名都广场获奖\南湖名都全国AAA安全文明工地.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3898" y="1916832"/>
            <a:ext cx="4030828" cy="258665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4855348" y="4620649"/>
            <a:ext cx="3647099" cy="584775"/>
          </a:xfrm>
          <a:prstGeom prst="rect">
            <a:avLst/>
          </a:prstGeom>
          <a:noFill/>
        </p:spPr>
        <p:txBody>
          <a:bodyPr wrap="square" rtlCol="0">
            <a:spAutoFit/>
          </a:bodyPr>
          <a:lstStyle/>
          <a:p>
            <a:pPr algn="ctr"/>
            <a:r>
              <a:rPr lang="zh-CN" altLang="en-US" sz="1600" b="1" dirty="0" smtClean="0">
                <a:solidFill>
                  <a:srgbClr val="F7CF56"/>
                </a:solidFill>
              </a:rPr>
              <a:t>◆</a:t>
            </a:r>
            <a:r>
              <a:rPr lang="en-US" altLang="zh-CN" sz="1600" b="1" dirty="0" smtClean="0">
                <a:solidFill>
                  <a:srgbClr val="F7CF56"/>
                </a:solidFill>
              </a:rPr>
              <a:t>2010</a:t>
            </a:r>
            <a:r>
              <a:rPr lang="zh-CN" altLang="en-US" sz="1600" b="1" dirty="0" smtClean="0">
                <a:solidFill>
                  <a:srgbClr val="F7CF56"/>
                </a:solidFill>
              </a:rPr>
              <a:t>年度自治区</a:t>
            </a:r>
            <a:r>
              <a:rPr lang="zh-CN" altLang="en-US" sz="1600" b="1" dirty="0">
                <a:solidFill>
                  <a:srgbClr val="F7CF56"/>
                </a:solidFill>
              </a:rPr>
              <a:t>建筑施工安全文明工地</a:t>
            </a:r>
          </a:p>
        </p:txBody>
      </p:sp>
      <p:pic>
        <p:nvPicPr>
          <p:cNvPr id="1027" name="Picture 3" descr="C:\Users\Administrator\Desktop\南湖名都A区安全文明工地.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855349" y="1916832"/>
            <a:ext cx="3647099" cy="25866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5"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2000"/>
                                        <p:tgtEl>
                                          <p:spTgt spid="25"/>
                                        </p:tgtEl>
                                      </p:cBhvr>
                                    </p:animEffect>
                                    <p:anim calcmode="lin" valueType="num">
                                      <p:cBhvr>
                                        <p:cTn id="13" dur="2000" fill="hold"/>
                                        <p:tgtEl>
                                          <p:spTgt spid="25"/>
                                        </p:tgtEl>
                                        <p:attrNameLst>
                                          <p:attrName>ppt_w</p:attrName>
                                        </p:attrNameLst>
                                      </p:cBhvr>
                                      <p:tavLst>
                                        <p:tav tm="0" fmla="#ppt_w*sin(2.5*pi*$)">
                                          <p:val>
                                            <p:fltVal val="0"/>
                                          </p:val>
                                        </p:tav>
                                        <p:tav tm="100000">
                                          <p:val>
                                            <p:fltVal val="1"/>
                                          </p:val>
                                        </p:tav>
                                      </p:tavLst>
                                    </p:anim>
                                    <p:anim calcmode="lin" valueType="num">
                                      <p:cBhvr>
                                        <p:cTn id="14" dur="2000" fill="hold"/>
                                        <p:tgtEl>
                                          <p:spTgt spid="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8" y="0"/>
            <a:ext cx="8965976" cy="6655668"/>
            <a:chOff x="-1488" y="0"/>
            <a:chExt cx="8965976" cy="6655668"/>
          </a:xfrm>
        </p:grpSpPr>
        <p:sp>
          <p:nvSpPr>
            <p:cNvPr id="8" name="矩形 7"/>
            <p:cNvSpPr/>
            <p:nvPr/>
          </p:nvSpPr>
          <p:spPr>
            <a:xfrm>
              <a:off x="179512" y="202332"/>
              <a:ext cx="8784976" cy="6453336"/>
            </a:xfrm>
            <a:prstGeom prst="rect">
              <a:avLst/>
            </a:prstGeom>
            <a:noFill/>
            <a:ln w="22225" cap="sq" cmpd="sng">
              <a:solidFill>
                <a:srgbClr val="F7CF56"/>
              </a:solidFill>
              <a:prstDash val="sysDot"/>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剪去对角的矩形 3"/>
            <p:cNvSpPr/>
            <p:nvPr/>
          </p:nvSpPr>
          <p:spPr>
            <a:xfrm>
              <a:off x="-1488" y="0"/>
              <a:ext cx="2304256"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剪去对角的矩形 4"/>
          <p:cNvSpPr/>
          <p:nvPr/>
        </p:nvSpPr>
        <p:spPr>
          <a:xfrm>
            <a:off x="8100392" y="6453336"/>
            <a:ext cx="1043608" cy="404664"/>
          </a:xfrm>
          <a:prstGeom prst="snip2DiagRect">
            <a:avLst>
              <a:gd name="adj1" fmla="val 0"/>
              <a:gd name="adj2" fmla="val 50000"/>
            </a:avLst>
          </a:prstGeom>
          <a:gradFill flip="none" rotWithShape="1">
            <a:gsLst>
              <a:gs pos="0">
                <a:srgbClr val="F7CF56">
                  <a:shade val="30000"/>
                  <a:satMod val="115000"/>
                </a:srgbClr>
              </a:gs>
              <a:gs pos="50000">
                <a:srgbClr val="F7CF56">
                  <a:shade val="67500"/>
                  <a:satMod val="115000"/>
                </a:srgbClr>
              </a:gs>
              <a:gs pos="100000">
                <a:srgbClr val="F7CF56">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半闭框 8"/>
          <p:cNvSpPr/>
          <p:nvPr/>
        </p:nvSpPr>
        <p:spPr>
          <a:xfrm>
            <a:off x="342033" y="620688"/>
            <a:ext cx="440102" cy="432048"/>
          </a:xfrm>
          <a:prstGeom prst="halfFrame">
            <a:avLst/>
          </a:prstGeom>
          <a:solidFill>
            <a:srgbClr val="F7CF56"/>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剪去单角的矩形 9"/>
          <p:cNvSpPr/>
          <p:nvPr/>
        </p:nvSpPr>
        <p:spPr>
          <a:xfrm flipH="1">
            <a:off x="611559" y="620688"/>
            <a:ext cx="1691208" cy="432048"/>
          </a:xfrm>
          <a:prstGeom prst="snip1Rect">
            <a:avLst>
              <a:gd name="adj" fmla="val 50000"/>
            </a:avLst>
          </a:prstGeom>
          <a:solidFill>
            <a:srgbClr val="F7CF5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0" hangingPunct="0"/>
            <a:r>
              <a:rPr lang="zh-CN" altLang="en-US" sz="2400" b="1" dirty="0" smtClean="0">
                <a:solidFill>
                  <a:srgbClr val="002060"/>
                </a:solidFill>
                <a:latin typeface="华文中宋" panose="02010600040101010101" pitchFamily="2" charset="-122"/>
                <a:ea typeface="华文中宋" panose="02010600040101010101" pitchFamily="2" charset="-122"/>
              </a:rPr>
              <a:t>结束语</a:t>
            </a:r>
            <a:endParaRPr lang="zh-CN" altLang="en-US" sz="2400" b="1" dirty="0">
              <a:solidFill>
                <a:srgbClr val="002060"/>
              </a:solidFill>
              <a:latin typeface="华文中宋" panose="02010600040101010101" pitchFamily="2" charset="-122"/>
              <a:ea typeface="华文中宋" panose="02010600040101010101" pitchFamily="2" charset="-122"/>
            </a:endParaRPr>
          </a:p>
        </p:txBody>
      </p:sp>
      <p:sp>
        <p:nvSpPr>
          <p:cNvPr id="2" name="TextBox 1"/>
          <p:cNvSpPr txBox="1"/>
          <p:nvPr/>
        </p:nvSpPr>
        <p:spPr>
          <a:xfrm>
            <a:off x="899592" y="1556206"/>
            <a:ext cx="7416825" cy="3877985"/>
          </a:xfrm>
          <a:prstGeom prst="rect">
            <a:avLst/>
          </a:prstGeom>
          <a:noFill/>
        </p:spPr>
        <p:txBody>
          <a:bodyPr wrap="square" rtlCol="0">
            <a:spAutoFit/>
          </a:bodyPr>
          <a:lstStyle/>
          <a:p>
            <a:pPr indent="457200">
              <a:lnSpc>
                <a:spcPct val="150000"/>
              </a:lnSpc>
            </a:pPr>
            <a:r>
              <a:rPr lang="zh-CN" altLang="zh-CN" sz="2000" dirty="0">
                <a:solidFill>
                  <a:srgbClr val="F7CF56"/>
                </a:solidFill>
                <a:latin typeface="华文中宋" panose="02010600040101010101" pitchFamily="2" charset="-122"/>
                <a:ea typeface="华文中宋" panose="02010600040101010101" pitchFamily="2" charset="-122"/>
              </a:rPr>
              <a:t>以上就是此次汇报的主要内容，汇报中有不足的或不恰当之处，还请各位领导和同仁指出并提宝贵意见，我们将虚心接受，认真及时改正；并努力在今后的监理工作中不断提高自身及监理团队的素质和监理水平，使得在以后的监理项目工作做得更好，力争取得更多荣誉！</a:t>
            </a:r>
          </a:p>
          <a:p>
            <a:pPr indent="457200">
              <a:lnSpc>
                <a:spcPct val="150000"/>
              </a:lnSpc>
            </a:pPr>
            <a:r>
              <a:rPr lang="zh-CN" altLang="en-US" sz="2000" dirty="0" smtClean="0">
                <a:solidFill>
                  <a:srgbClr val="F7CF56"/>
                </a:solidFill>
                <a:latin typeface="华文中宋" panose="02010600040101010101" pitchFamily="2" charset="-122"/>
                <a:ea typeface="华文中宋" panose="02010600040101010101" pitchFamily="2" charset="-122"/>
              </a:rPr>
              <a:t>                          </a:t>
            </a:r>
            <a:endParaRPr lang="en-US" altLang="zh-CN" sz="2000" dirty="0" smtClean="0">
              <a:solidFill>
                <a:srgbClr val="F7CF56"/>
              </a:solidFill>
              <a:latin typeface="华文中宋" panose="02010600040101010101" pitchFamily="2" charset="-122"/>
              <a:ea typeface="华文中宋" panose="02010600040101010101" pitchFamily="2" charset="-122"/>
            </a:endParaRPr>
          </a:p>
          <a:p>
            <a:pPr indent="457200">
              <a:lnSpc>
                <a:spcPct val="150000"/>
              </a:lnSpc>
            </a:pPr>
            <a:r>
              <a:rPr lang="zh-CN" altLang="en-US" sz="3200" dirty="0" smtClean="0">
                <a:solidFill>
                  <a:srgbClr val="F7CF56"/>
                </a:solidFill>
                <a:latin typeface="华文中宋" panose="02010600040101010101" pitchFamily="2" charset="-122"/>
                <a:ea typeface="华文中宋" panose="02010600040101010101" pitchFamily="2" charset="-122"/>
              </a:rPr>
              <a:t>         汇报结束！</a:t>
            </a:r>
            <a:r>
              <a:rPr lang="zh-CN" altLang="zh-CN" sz="3200" dirty="0" smtClean="0">
                <a:solidFill>
                  <a:srgbClr val="F7CF56"/>
                </a:solidFill>
                <a:latin typeface="华文中宋" panose="02010600040101010101" pitchFamily="2" charset="-122"/>
                <a:ea typeface="华文中宋" panose="02010600040101010101" pitchFamily="2" charset="-122"/>
              </a:rPr>
              <a:t>谢谢</a:t>
            </a:r>
            <a:r>
              <a:rPr lang="zh-CN" altLang="zh-CN" sz="3200" dirty="0">
                <a:solidFill>
                  <a:srgbClr val="F7CF56"/>
                </a:solidFill>
                <a:latin typeface="华文中宋" panose="02010600040101010101" pitchFamily="2" charset="-122"/>
                <a:ea typeface="华文中宋" panose="02010600040101010101" pitchFamily="2" charset="-122"/>
              </a:rPr>
              <a:t>大家！</a:t>
            </a:r>
          </a:p>
          <a:p>
            <a:endParaRPr lang="zh-CN" altLang="en-US" dirty="0">
              <a:solidFill>
                <a:srgbClr val="F7CF56"/>
              </a:solidFill>
              <a:latin typeface="华文中宋" panose="02010600040101010101" pitchFamily="2" charset="-122"/>
              <a:ea typeface="华文中宋" panose="02010600040101010101" pitchFamily="2" charset="-122"/>
            </a:endParaRPr>
          </a:p>
        </p:txBody>
      </p:sp>
      <p:grpSp>
        <p:nvGrpSpPr>
          <p:cNvPr id="14" name="组合 13"/>
          <p:cNvGrpSpPr/>
          <p:nvPr/>
        </p:nvGrpSpPr>
        <p:grpSpPr>
          <a:xfrm flipH="1">
            <a:off x="1259632" y="4653136"/>
            <a:ext cx="1193044" cy="216024"/>
            <a:chOff x="3251415" y="5202197"/>
            <a:chExt cx="1158565" cy="198021"/>
          </a:xfrm>
        </p:grpSpPr>
        <p:cxnSp>
          <p:nvCxnSpPr>
            <p:cNvPr id="15" name="直接连接符 14"/>
            <p:cNvCxnSpPr/>
            <p:nvPr/>
          </p:nvCxnSpPr>
          <p:spPr>
            <a:xfrm>
              <a:off x="3251415" y="5301208"/>
              <a:ext cx="960545"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588224" y="4653136"/>
            <a:ext cx="1193044" cy="216024"/>
            <a:chOff x="3251415" y="5202197"/>
            <a:chExt cx="1158565" cy="198021"/>
          </a:xfrm>
        </p:grpSpPr>
        <p:cxnSp>
          <p:nvCxnSpPr>
            <p:cNvPr id="18" name="直接连接符 17"/>
            <p:cNvCxnSpPr/>
            <p:nvPr/>
          </p:nvCxnSpPr>
          <p:spPr>
            <a:xfrm>
              <a:off x="3251415" y="5301208"/>
              <a:ext cx="960545" cy="0"/>
            </a:xfrm>
            <a:prstGeom prst="line">
              <a:avLst/>
            </a:prstGeom>
            <a:ln>
              <a:solidFill>
                <a:srgbClr val="F7CF56"/>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4211959" y="5202197"/>
              <a:ext cx="198021" cy="198021"/>
            </a:xfrm>
            <a:prstGeom prst="ellipse">
              <a:avLst/>
            </a:prstGeom>
            <a:noFill/>
            <a:ln w="12700">
              <a:solidFill>
                <a:srgbClr val="F7C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2284</Words>
  <Application>Microsoft Office PowerPoint</Application>
  <PresentationFormat>全屏显示(4:3)</PresentationFormat>
  <Paragraphs>185</Paragraphs>
  <Slides>35</Slides>
  <Notes>35</Notes>
  <HiddenSlides>0</HiddenSlides>
  <MMClips>0</MMClips>
  <ScaleCrop>false</ScaleCrop>
  <HeadingPairs>
    <vt:vector size="4" baseType="variant">
      <vt:variant>
        <vt:lpstr>主题</vt:lpstr>
      </vt:variant>
      <vt:variant>
        <vt:i4>1</vt:i4>
      </vt:variant>
      <vt:variant>
        <vt:lpstr>幻灯片标题</vt:lpstr>
      </vt:variant>
      <vt:variant>
        <vt:i4>35</vt:i4>
      </vt:variant>
    </vt:vector>
  </HeadingPairs>
  <TitlesOfParts>
    <vt:vector size="3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PC</cp:lastModifiedBy>
  <cp:revision>128</cp:revision>
  <dcterms:created xsi:type="dcterms:W3CDTF">2018-09-14T01:32:00Z</dcterms:created>
  <dcterms:modified xsi:type="dcterms:W3CDTF">2018-09-20T05:16:32Z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ies>
</file>