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 id="2147483671" r:id="rId3"/>
  </p:sldMasterIdLst>
  <p:notesMasterIdLst>
    <p:notesMasterId r:id="rId26"/>
  </p:notesMasterIdLst>
  <p:sldIdLst>
    <p:sldId id="256" r:id="rId4"/>
    <p:sldId id="272" r:id="rId5"/>
    <p:sldId id="303" r:id="rId6"/>
    <p:sldId id="294" r:id="rId7"/>
    <p:sldId id="295" r:id="rId8"/>
    <p:sldId id="264" r:id="rId9"/>
    <p:sldId id="280" r:id="rId10"/>
    <p:sldId id="296" r:id="rId11"/>
    <p:sldId id="281" r:id="rId12"/>
    <p:sldId id="283" r:id="rId13"/>
    <p:sldId id="297" r:id="rId14"/>
    <p:sldId id="299" r:id="rId15"/>
    <p:sldId id="298" r:id="rId16"/>
    <p:sldId id="300" r:id="rId17"/>
    <p:sldId id="301" r:id="rId18"/>
    <p:sldId id="302" r:id="rId19"/>
    <p:sldId id="284" r:id="rId20"/>
    <p:sldId id="287" r:id="rId21"/>
    <p:sldId id="288" r:id="rId22"/>
    <p:sldId id="278" r:id="rId23"/>
    <p:sldId id="289" r:id="rId24"/>
    <p:sldId id="258" r:id="rId2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E36D"/>
    <a:srgbClr val="EBC461"/>
    <a:srgbClr val="FCD904"/>
    <a:srgbClr val="3A4B33"/>
    <a:srgbClr val="F0D846"/>
    <a:srgbClr val="154F69"/>
    <a:srgbClr val="113F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435" autoAdjust="0"/>
    <p:restoredTop sz="94660"/>
  </p:normalViewPr>
  <p:slideViewPr>
    <p:cSldViewPr>
      <p:cViewPr>
        <p:scale>
          <a:sx n="75" d="100"/>
          <a:sy n="75" d="100"/>
        </p:scale>
        <p:origin x="-744" y="-642"/>
      </p:cViewPr>
      <p:guideLst>
        <p:guide orient="horz" pos="2160"/>
        <p:guide orient="horz" pos="4247"/>
        <p:guide orient="horz" pos="4065"/>
        <p:guide orient="horz" pos="482"/>
        <p:guide orient="horz" pos="4020"/>
        <p:guide orient="horz" pos="618"/>
        <p:guide pos="2880"/>
        <p:guide pos="5465"/>
        <p:guide pos="2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911C3C03-D5E1-4881-93F7-3D6BAD866E6F}" type="datetimeFigureOut">
              <a:rPr lang="zh-CN" altLang="en-US"/>
              <a:pPr>
                <a:defRPr/>
              </a:pPr>
              <a:t>2018/9/21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3DF49D64-6446-486D-97B5-EAA51B8DE219}" type="slidenum">
              <a:rPr lang="zh-CN" altLang="en-US"/>
              <a:pPr>
                <a:defRPr/>
              </a:pPr>
              <a:t>‹#›</a:t>
            </a:fld>
            <a:endParaRPr lang="zh-CN" altLang="en-US"/>
          </a:p>
        </p:txBody>
      </p:sp>
    </p:spTree>
    <p:extLst>
      <p:ext uri="{BB962C8B-B14F-4D97-AF65-F5344CB8AC3E}">
        <p14:creationId xmlns:p14="http://schemas.microsoft.com/office/powerpoint/2010/main" val="222360274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19</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21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矩形 81"/>
          <p:cNvSpPr/>
          <p:nvPr userDrawn="1"/>
        </p:nvSpPr>
        <p:spPr bwMode="auto">
          <a:xfrm>
            <a:off x="-17463" y="0"/>
            <a:ext cx="9161463" cy="6858000"/>
          </a:xfrm>
          <a:prstGeom prst="rect">
            <a:avLst/>
          </a:prstGeom>
          <a:solidFill>
            <a:schemeClr val="bg1"/>
          </a:solidFill>
          <a:ln>
            <a:noFill/>
          </a:ln>
          <a:extLst/>
        </p:spPr>
        <p:txBody>
          <a:bodyPr/>
          <a:lstStyle/>
          <a:p>
            <a:pPr algn="ctr" fontAlgn="auto">
              <a:spcBef>
                <a:spcPts val="0"/>
              </a:spcBef>
              <a:spcAft>
                <a:spcPts val="0"/>
              </a:spcAft>
              <a:defRPr/>
            </a:pPr>
            <a:endParaRPr lang="zh-CN" altLang="en-US">
              <a:latin typeface="+mn-lt"/>
              <a:ea typeface="+mn-ea"/>
            </a:endParaRPr>
          </a:p>
        </p:txBody>
      </p:sp>
      <p:sp>
        <p:nvSpPr>
          <p:cNvPr id="5" name="右箭头 25"/>
          <p:cNvSpPr/>
          <p:nvPr userDrawn="1"/>
        </p:nvSpPr>
        <p:spPr bwMode="auto">
          <a:xfrm rot="5400000">
            <a:off x="-651187" y="279685"/>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7.4</a:t>
            </a:r>
            <a:endParaRPr lang="zh-CN" altLang="en-US" sz="1000" b="1" dirty="0">
              <a:solidFill>
                <a:schemeClr val="bg1"/>
              </a:solidFill>
              <a:latin typeface="Arial" pitchFamily="34" charset="0"/>
              <a:ea typeface="+mn-ea"/>
              <a:cs typeface="Arial" pitchFamily="34" charset="0"/>
            </a:endParaRPr>
          </a:p>
        </p:txBody>
      </p:sp>
      <p:sp>
        <p:nvSpPr>
          <p:cNvPr id="6" name="右箭头 26"/>
          <p:cNvSpPr/>
          <p:nvPr userDrawn="1"/>
        </p:nvSpPr>
        <p:spPr bwMode="auto">
          <a:xfrm rot="5400000">
            <a:off x="-1135628" y="496056"/>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6.8</a:t>
            </a:r>
            <a:endParaRPr lang="zh-CN" altLang="en-US" sz="1000" b="1" dirty="0">
              <a:solidFill>
                <a:schemeClr val="bg1"/>
              </a:solidFill>
              <a:latin typeface="Arial" pitchFamily="34" charset="0"/>
              <a:ea typeface="+mn-ea"/>
              <a:cs typeface="Arial" pitchFamily="34" charset="0"/>
            </a:endParaRPr>
          </a:p>
        </p:txBody>
      </p:sp>
      <p:sp>
        <p:nvSpPr>
          <p:cNvPr id="7" name="右箭头 27"/>
          <p:cNvSpPr/>
          <p:nvPr userDrawn="1"/>
        </p:nvSpPr>
        <p:spPr bwMode="auto">
          <a:xfrm rot="5400000">
            <a:off x="-586931" y="3008241"/>
            <a:ext cx="357080" cy="484438"/>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0</a:t>
            </a:r>
            <a:endParaRPr lang="zh-CN" altLang="en-US" sz="1000" b="1" dirty="0">
              <a:solidFill>
                <a:schemeClr val="bg1"/>
              </a:solidFill>
              <a:latin typeface="Arial" pitchFamily="34" charset="0"/>
              <a:ea typeface="+mn-ea"/>
              <a:cs typeface="Arial" pitchFamily="34" charset="0"/>
            </a:endParaRPr>
          </a:p>
        </p:txBody>
      </p:sp>
      <p:sp>
        <p:nvSpPr>
          <p:cNvPr id="8" name="右箭头 28"/>
          <p:cNvSpPr/>
          <p:nvPr userDrawn="1"/>
        </p:nvSpPr>
        <p:spPr bwMode="auto">
          <a:xfrm rot="5400000">
            <a:off x="-651191" y="5896309"/>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8.2</a:t>
            </a:r>
            <a:endParaRPr lang="zh-CN" altLang="en-US" sz="1000" b="1" dirty="0">
              <a:solidFill>
                <a:schemeClr val="bg1"/>
              </a:solidFill>
              <a:latin typeface="Arial" pitchFamily="34" charset="0"/>
              <a:ea typeface="+mn-ea"/>
              <a:cs typeface="Arial" pitchFamily="34" charset="0"/>
            </a:endParaRPr>
          </a:p>
        </p:txBody>
      </p:sp>
      <p:sp>
        <p:nvSpPr>
          <p:cNvPr id="9" name="右箭头 29"/>
          <p:cNvSpPr/>
          <p:nvPr userDrawn="1"/>
        </p:nvSpPr>
        <p:spPr bwMode="auto">
          <a:xfrm rot="5400000">
            <a:off x="-1135628" y="5968169"/>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8.4</a:t>
            </a:r>
            <a:endParaRPr lang="zh-CN" altLang="en-US" sz="1000" b="1" dirty="0">
              <a:solidFill>
                <a:schemeClr val="bg1"/>
              </a:solidFill>
              <a:latin typeface="Arial" pitchFamily="34" charset="0"/>
              <a:ea typeface="+mn-ea"/>
              <a:cs typeface="Arial" pitchFamily="34" charset="0"/>
            </a:endParaRPr>
          </a:p>
        </p:txBody>
      </p:sp>
      <p:sp>
        <p:nvSpPr>
          <p:cNvPr id="10" name="右箭头 30"/>
          <p:cNvSpPr/>
          <p:nvPr userDrawn="1"/>
        </p:nvSpPr>
        <p:spPr bwMode="auto">
          <a:xfrm rot="5400000">
            <a:off x="-1563758" y="6257094"/>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9.2</a:t>
            </a:r>
            <a:endParaRPr lang="zh-CN" altLang="en-US" sz="1000" b="1" dirty="0">
              <a:solidFill>
                <a:schemeClr val="bg1"/>
              </a:solidFill>
              <a:latin typeface="Arial" pitchFamily="34" charset="0"/>
              <a:ea typeface="+mn-ea"/>
              <a:cs typeface="Arial" pitchFamily="34" charset="0"/>
            </a:endParaRPr>
          </a:p>
        </p:txBody>
      </p:sp>
      <p:sp>
        <p:nvSpPr>
          <p:cNvPr id="11" name="右箭头 31"/>
          <p:cNvSpPr/>
          <p:nvPr userDrawn="1"/>
        </p:nvSpPr>
        <p:spPr bwMode="auto">
          <a:xfrm>
            <a:off x="-17463" y="-674688"/>
            <a:ext cx="485776" cy="484188"/>
          </a:xfrm>
          <a:prstGeom prst="rightArrow">
            <a:avLst/>
          </a:prstGeom>
          <a:solidFill>
            <a:schemeClr val="bg1">
              <a:lumMod val="75000"/>
            </a:schemeClr>
          </a:solidFill>
          <a:ln>
            <a:solidFill>
              <a:schemeClr val="tx1">
                <a:lumMod val="50000"/>
                <a:lumOff val="50000"/>
              </a:schemeClr>
            </a:solidFill>
          </a:ln>
        </p:spPr>
        <p:txBody>
          <a:bodyPr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11.4</a:t>
            </a:r>
            <a:endParaRPr lang="zh-CN" altLang="en-US" sz="1000" b="1" dirty="0">
              <a:solidFill>
                <a:schemeClr val="bg1"/>
              </a:solidFill>
              <a:latin typeface="Arial" pitchFamily="34" charset="0"/>
              <a:ea typeface="+mn-ea"/>
              <a:cs typeface="Arial" pitchFamily="34" charset="0"/>
            </a:endParaRPr>
          </a:p>
        </p:txBody>
      </p:sp>
      <p:sp>
        <p:nvSpPr>
          <p:cNvPr id="12" name="右箭头 32"/>
          <p:cNvSpPr/>
          <p:nvPr userDrawn="1"/>
        </p:nvSpPr>
        <p:spPr bwMode="auto">
          <a:xfrm>
            <a:off x="4086225" y="-674688"/>
            <a:ext cx="485775" cy="484188"/>
          </a:xfrm>
          <a:prstGeom prst="rightArrow">
            <a:avLst/>
          </a:prstGeom>
          <a:solidFill>
            <a:schemeClr val="bg1">
              <a:lumMod val="75000"/>
            </a:schemeClr>
          </a:solidFill>
          <a:ln>
            <a:solidFill>
              <a:schemeClr val="tx1">
                <a:lumMod val="50000"/>
                <a:lumOff val="50000"/>
              </a:schemeClr>
            </a:solidFill>
          </a:ln>
        </p:spPr>
        <p:txBody>
          <a:bodyPr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0</a:t>
            </a:r>
            <a:endParaRPr lang="zh-CN" altLang="en-US" sz="1000" b="1" dirty="0">
              <a:solidFill>
                <a:schemeClr val="bg1"/>
              </a:solidFill>
              <a:latin typeface="Arial" pitchFamily="34" charset="0"/>
              <a:ea typeface="+mn-ea"/>
              <a:cs typeface="Arial" pitchFamily="34" charset="0"/>
            </a:endParaRPr>
          </a:p>
        </p:txBody>
      </p:sp>
      <p:sp>
        <p:nvSpPr>
          <p:cNvPr id="13" name="右箭头 33"/>
          <p:cNvSpPr/>
          <p:nvPr userDrawn="1"/>
        </p:nvSpPr>
        <p:spPr bwMode="auto">
          <a:xfrm>
            <a:off x="8189913" y="-674688"/>
            <a:ext cx="485775" cy="484188"/>
          </a:xfrm>
          <a:prstGeom prst="rightArrow">
            <a:avLst/>
          </a:prstGeom>
          <a:solidFill>
            <a:schemeClr val="bg1">
              <a:lumMod val="75000"/>
            </a:schemeClr>
          </a:solidFill>
          <a:ln>
            <a:solidFill>
              <a:schemeClr val="tx1">
                <a:lumMod val="50000"/>
                <a:lumOff val="50000"/>
              </a:schemeClr>
            </a:solidFill>
          </a:ln>
        </p:spPr>
        <p:txBody>
          <a:bodyPr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11.4</a:t>
            </a:r>
            <a:endParaRPr lang="zh-CN" altLang="en-US" sz="1000" b="1" dirty="0">
              <a:solidFill>
                <a:schemeClr val="bg1"/>
              </a:solidFill>
              <a:latin typeface="Arial" pitchFamily="34" charset="0"/>
              <a:ea typeface="+mn-ea"/>
              <a:cs typeface="Arial" pitchFamily="34" charset="0"/>
            </a:endParaRPr>
          </a:p>
        </p:txBody>
      </p:sp>
      <p:sp>
        <p:nvSpPr>
          <p:cNvPr id="18" name="矩形 3"/>
          <p:cNvSpPr/>
          <p:nvPr userDrawn="1"/>
        </p:nvSpPr>
        <p:spPr bwMode="auto">
          <a:xfrm>
            <a:off x="900113" y="3716338"/>
            <a:ext cx="4627562" cy="2017712"/>
          </a:xfrm>
          <a:prstGeom prst="rect">
            <a:avLst/>
          </a:prstGeom>
          <a:gradFill flip="none" rotWithShape="1">
            <a:gsLst>
              <a:gs pos="0">
                <a:schemeClr val="bg1"/>
              </a:gs>
              <a:gs pos="100000">
                <a:schemeClr val="accent1">
                  <a:tint val="23500"/>
                  <a:satMod val="160000"/>
                  <a:alpha val="0"/>
                </a:schemeClr>
              </a:gs>
            </a:gsLst>
            <a:lin ang="10800000" scaled="1"/>
            <a:tileRect/>
          </a:gradFill>
          <a:ln>
            <a:noFill/>
          </a:ln>
          <a:extLst/>
        </p:spPr>
        <p:txBody>
          <a:bodyPr/>
          <a:lstStyle/>
          <a:p>
            <a:pPr algn="ctr" fontAlgn="auto">
              <a:spcBef>
                <a:spcPts val="0"/>
              </a:spcBef>
              <a:spcAft>
                <a:spcPts val="0"/>
              </a:spcAft>
              <a:defRPr/>
            </a:pPr>
            <a:endParaRPr lang="zh-CN" altLang="en-US">
              <a:latin typeface="+mn-lt"/>
              <a:ea typeface="+mn-ea"/>
            </a:endParaRPr>
          </a:p>
        </p:txBody>
      </p:sp>
      <p:pic>
        <p:nvPicPr>
          <p:cNvPr id="1026" name="Picture 2" descr="E:\2014.11\长顺PPT\QQ图片20141121105911.jpg"/>
          <p:cNvPicPr>
            <a:picLocks noChangeAspect="1" noChangeArrowheads="1"/>
          </p:cNvPicPr>
          <p:nvPr userDrawn="1"/>
        </p:nvPicPr>
        <p:blipFill>
          <a:blip r:embed="rId2"/>
          <a:srcRect/>
          <a:stretch>
            <a:fillRect/>
          </a:stretch>
        </p:blipFill>
        <p:spPr bwMode="auto">
          <a:xfrm>
            <a:off x="0" y="0"/>
            <a:ext cx="5076825" cy="6858000"/>
          </a:xfrm>
          <a:prstGeom prst="rect">
            <a:avLst/>
          </a:prstGeom>
          <a:noFill/>
        </p:spPr>
      </p:pic>
      <p:sp>
        <p:nvSpPr>
          <p:cNvPr id="2" name="标题 1"/>
          <p:cNvSpPr>
            <a:spLocks noGrp="1"/>
          </p:cNvSpPr>
          <p:nvPr>
            <p:ph type="ctrTitle"/>
          </p:nvPr>
        </p:nvSpPr>
        <p:spPr>
          <a:xfrm>
            <a:off x="468313" y="4077073"/>
            <a:ext cx="8188499" cy="778259"/>
          </a:xfrm>
          <a:prstGeom prst="rect">
            <a:avLst/>
          </a:prstGeom>
        </p:spPr>
        <p:txBody>
          <a:bodyPr>
            <a:normAutofit/>
          </a:bodyPr>
          <a:lstStyle>
            <a:lvl1pPr algn="r">
              <a:defRPr sz="3200" b="1">
                <a:solidFill>
                  <a:schemeClr val="tx1"/>
                </a:solidFill>
                <a:latin typeface="+mj-ea"/>
                <a:ea typeface="+mj-ea"/>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468313" y="4856957"/>
            <a:ext cx="8188499" cy="372244"/>
          </a:xfrm>
          <a:prstGeom prst="rect">
            <a:avLst/>
          </a:prstGeom>
        </p:spPr>
        <p:txBody>
          <a:bodyPr>
            <a:normAutofit/>
          </a:bodyPr>
          <a:lstStyle>
            <a:lvl1pPr marL="0" indent="0" algn="r">
              <a:buNone/>
              <a:defRPr sz="1800">
                <a:solidFill>
                  <a:schemeClr val="tx1"/>
                </a:solidFill>
                <a:latin typeface="+mj-ea"/>
                <a:ea typeface="+mj-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pic>
        <p:nvPicPr>
          <p:cNvPr id="1027" name="Picture 3" descr="E:\2014.02\公司LOGO.jpg"/>
          <p:cNvPicPr>
            <a:picLocks noChangeAspect="1" noChangeArrowheads="1"/>
          </p:cNvPicPr>
          <p:nvPr userDrawn="1"/>
        </p:nvPicPr>
        <p:blipFill>
          <a:blip r:embed="rId3" cstate="print"/>
          <a:srcRect/>
          <a:stretch>
            <a:fillRect/>
          </a:stretch>
        </p:blipFill>
        <p:spPr bwMode="auto">
          <a:xfrm>
            <a:off x="7143768" y="428604"/>
            <a:ext cx="1582288" cy="1285884"/>
          </a:xfrm>
          <a:prstGeom prst="rect">
            <a:avLst/>
          </a:prstGeom>
          <a:noFill/>
        </p:spPr>
      </p:pic>
      <p:pic>
        <p:nvPicPr>
          <p:cNvPr id="24" name="Picture 3" descr="D:\Desktop\素材\素描城市.png"/>
          <p:cNvPicPr>
            <a:picLocks noChangeAspect="1" noChangeArrowheads="1"/>
          </p:cNvPicPr>
          <p:nvPr userDrawn="1"/>
        </p:nvPicPr>
        <p:blipFill>
          <a:blip r:embed="rId4">
            <a:duotone>
              <a:prstClr val="black"/>
              <a:schemeClr val="tx2">
                <a:lumMod val="50000"/>
                <a:tint val="45000"/>
                <a:satMod val="400000"/>
              </a:schemeClr>
            </a:duotone>
            <a:lum contrast="-40000"/>
            <a:extLst>
              <a:ext uri="{28A0092B-C50C-407E-A947-70E740481C1C}">
                <a14:useLocalDpi xmlns:a14="http://schemas.microsoft.com/office/drawing/2010/main" val="0"/>
              </a:ext>
            </a:extLst>
          </a:blip>
          <a:srcRect/>
          <a:stretch>
            <a:fillRect/>
          </a:stretch>
        </p:blipFill>
        <p:spPr bwMode="auto">
          <a:xfrm>
            <a:off x="1" y="1357298"/>
            <a:ext cx="9144000" cy="3500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477838" y="6381750"/>
            <a:ext cx="8188325" cy="115888"/>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内容占位符 8"/>
          <p:cNvSpPr>
            <a:spLocks noGrp="1"/>
          </p:cNvSpPr>
          <p:nvPr>
            <p:ph sz="quarter" idx="12"/>
          </p:nvPr>
        </p:nvSpPr>
        <p:spPr>
          <a:xfrm>
            <a:off x="468312" y="981075"/>
            <a:ext cx="8207376" cy="5400675"/>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3" name="页脚占位符 2"/>
          <p:cNvSpPr>
            <a:spLocks noGrp="1"/>
          </p:cNvSpPr>
          <p:nvPr>
            <p:ph type="ftr" sz="quarter" idx="10"/>
          </p:nvPr>
        </p:nvSpPr>
        <p:spPr/>
        <p:txBody>
          <a:bodyPr/>
          <a:lstStyle/>
          <a:p>
            <a:pPr>
              <a:defRPr/>
            </a:pPr>
            <a:endParaRPr lang="zh-CN" altLang="en-US"/>
          </a:p>
        </p:txBody>
      </p:sp>
      <p:sp>
        <p:nvSpPr>
          <p:cNvPr id="4" name="灯片编号占位符 3"/>
          <p:cNvSpPr>
            <a:spLocks noGrp="1"/>
          </p:cNvSpPr>
          <p:nvPr>
            <p:ph type="sldNum" sz="quarter" idx="11"/>
          </p:nvPr>
        </p:nvSpPr>
        <p:spPr/>
        <p:txBody>
          <a:bodyPr/>
          <a:lstStyle/>
          <a:p>
            <a:pPr>
              <a:defRPr/>
            </a:pPr>
            <a:r>
              <a:rPr lang="en-US" altLang="zh-CN" smtClean="0"/>
              <a:t>P</a:t>
            </a:r>
            <a:fld id="{565D766A-2E04-41AD-BA68-EA070A25144E}" type="slidenum">
              <a:rPr lang="zh-CN" altLang="en-US" smtClean="0"/>
              <a:pPr>
                <a:defRPr/>
              </a:pPr>
              <a:t>‹#›</a:t>
            </a:fld>
            <a:endParaRPr lang="zh-CN" altLang="en-US" dirty="0"/>
          </a:p>
        </p:txBody>
      </p:sp>
      <p:sp>
        <p:nvSpPr>
          <p:cNvPr id="5" name="矩形 4"/>
          <p:cNvSpPr/>
          <p:nvPr userDrawn="1"/>
        </p:nvSpPr>
        <p:spPr>
          <a:xfrm>
            <a:off x="0" y="5929306"/>
            <a:ext cx="9144000" cy="928694"/>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内容占位符 2"/>
          <p:cNvSpPr>
            <a:spLocks noGrp="1"/>
          </p:cNvSpPr>
          <p:nvPr>
            <p:ph idx="1"/>
          </p:nvPr>
        </p:nvSpPr>
        <p:spPr>
          <a:xfrm>
            <a:off x="1357290" y="500042"/>
            <a:ext cx="2757478" cy="1828800"/>
          </a:xfrm>
          <a:prstGeom prst="rect">
            <a:avLst/>
          </a:prstGeom>
        </p:spPr>
        <p:txBody>
          <a:bodyPr/>
          <a:lstStyle/>
          <a:p>
            <a:pPr lvl="0"/>
            <a:endParaRPr lang="zh-CN" altLang="en-US" dirty="0"/>
          </a:p>
        </p:txBody>
      </p:sp>
      <p:sp>
        <p:nvSpPr>
          <p:cNvPr id="10" name="内容占位符 2"/>
          <p:cNvSpPr>
            <a:spLocks noGrp="1"/>
          </p:cNvSpPr>
          <p:nvPr>
            <p:ph idx="13"/>
          </p:nvPr>
        </p:nvSpPr>
        <p:spPr>
          <a:xfrm>
            <a:off x="4929190" y="500042"/>
            <a:ext cx="2757478" cy="1828800"/>
          </a:xfrm>
          <a:prstGeom prst="rect">
            <a:avLst/>
          </a:prstGeom>
        </p:spPr>
        <p:txBody>
          <a:bodyPr/>
          <a:lstStyle/>
          <a:p>
            <a:pPr lvl="0"/>
            <a:endParaRPr lang="zh-CN" altLang="en-US" dirty="0"/>
          </a:p>
        </p:txBody>
      </p:sp>
      <p:sp>
        <p:nvSpPr>
          <p:cNvPr id="11" name="内容占位符 2"/>
          <p:cNvSpPr>
            <a:spLocks noGrp="1"/>
          </p:cNvSpPr>
          <p:nvPr>
            <p:ph idx="14"/>
          </p:nvPr>
        </p:nvSpPr>
        <p:spPr>
          <a:xfrm>
            <a:off x="1357290" y="2714620"/>
            <a:ext cx="2757478" cy="1828800"/>
          </a:xfrm>
          <a:prstGeom prst="rect">
            <a:avLst/>
          </a:prstGeom>
        </p:spPr>
        <p:txBody>
          <a:bodyPr/>
          <a:lstStyle/>
          <a:p>
            <a:pPr lvl="0"/>
            <a:endParaRPr lang="zh-CN" altLang="en-US" dirty="0"/>
          </a:p>
        </p:txBody>
      </p:sp>
      <p:sp>
        <p:nvSpPr>
          <p:cNvPr id="12" name="内容占位符 2"/>
          <p:cNvSpPr>
            <a:spLocks noGrp="1"/>
          </p:cNvSpPr>
          <p:nvPr>
            <p:ph idx="15"/>
          </p:nvPr>
        </p:nvSpPr>
        <p:spPr>
          <a:xfrm>
            <a:off x="4929190" y="2714620"/>
            <a:ext cx="2757478" cy="1828800"/>
          </a:xfrm>
          <a:prstGeom prst="rect">
            <a:avLst/>
          </a:prstGeom>
        </p:spPr>
        <p:txBody>
          <a:bodyPr/>
          <a:lstStyle/>
          <a:p>
            <a:pPr lvl="0"/>
            <a:endParaRPr lang="zh-CN" altLang="en-US" dirty="0"/>
          </a:p>
        </p:txBody>
      </p:sp>
      <p:pic>
        <p:nvPicPr>
          <p:cNvPr id="13" name="Picture 3" descr="D:\Desktop\素材\素描城市.png"/>
          <p:cNvPicPr>
            <a:picLocks noChangeAspect="1" noChangeArrowheads="1"/>
          </p:cNvPicPr>
          <p:nvPr userDrawn="1"/>
        </p:nvPicPr>
        <p:blipFill>
          <a:blip r:embed="rId2">
            <a:duotone>
              <a:prstClr val="black"/>
              <a:schemeClr val="tx2">
                <a:lumMod val="50000"/>
                <a:tint val="45000"/>
                <a:satMod val="400000"/>
              </a:schemeClr>
            </a:duotone>
            <a:lum contrast="-40000"/>
            <a:extLst>
              <a:ext uri="{28A0092B-C50C-407E-A947-70E740481C1C}">
                <a14:useLocalDpi xmlns:a14="http://schemas.microsoft.com/office/drawing/2010/main" val="0"/>
              </a:ext>
            </a:extLst>
          </a:blip>
          <a:srcRect/>
          <a:stretch>
            <a:fillRect/>
          </a:stretch>
        </p:blipFill>
        <p:spPr bwMode="auto">
          <a:xfrm>
            <a:off x="0" y="5857892"/>
            <a:ext cx="9144000" cy="1000108"/>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userDrawn="1"/>
        </p:nvSpPr>
        <p:spPr>
          <a:xfrm>
            <a:off x="0" y="1"/>
            <a:ext cx="9144000" cy="785793"/>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pic>
        <p:nvPicPr>
          <p:cNvPr id="16" name="Picture 8" descr="image004"/>
          <p:cNvPicPr>
            <a:picLocks noChangeAspect="1" noChangeArrowheads="1"/>
          </p:cNvPicPr>
          <p:nvPr userDrawn="1"/>
        </p:nvPicPr>
        <p:blipFill>
          <a:blip r:embed="rId3"/>
          <a:srcRect t="23114"/>
          <a:stretch>
            <a:fillRect/>
          </a:stretch>
        </p:blipFill>
        <p:spPr bwMode="auto">
          <a:xfrm>
            <a:off x="7072330" y="38100"/>
            <a:ext cx="704687" cy="712793"/>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8"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000497" y="0"/>
            <a:ext cx="5143504" cy="6858000"/>
          </a:xfrm>
          <a:prstGeom prst="rect">
            <a:avLst/>
          </a:prstGeom>
          <a:noFill/>
        </p:spPr>
      </p:pic>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11" name="矩形 10"/>
          <p:cNvSpPr/>
          <p:nvPr userDrawn="1"/>
        </p:nvSpPr>
        <p:spPr>
          <a:xfrm>
            <a:off x="0" y="1"/>
            <a:ext cx="9144000" cy="928669"/>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sp>
        <p:nvSpPr>
          <p:cNvPr id="12" name="矩形 11"/>
          <p:cNvSpPr/>
          <p:nvPr userDrawn="1"/>
        </p:nvSpPr>
        <p:spPr bwMode="auto">
          <a:xfrm>
            <a:off x="468313" y="1000108"/>
            <a:ext cx="7818463" cy="5715040"/>
          </a:xfrm>
          <a:prstGeom prst="rect">
            <a:avLst/>
          </a:prstGeom>
          <a:solidFill>
            <a:schemeClr val="bg1">
              <a:alpha val="92000"/>
            </a:schemeClr>
          </a:solidFill>
          <a:ln>
            <a:noFill/>
          </a:ln>
          <a:extLst/>
        </p:spPr>
        <p:txBody>
          <a:bodyPr/>
          <a:lstStyle/>
          <a:p>
            <a:pPr algn="ctr" fontAlgn="auto">
              <a:spcBef>
                <a:spcPts val="0"/>
              </a:spcBef>
              <a:spcAft>
                <a:spcPts val="0"/>
              </a:spcAft>
              <a:defRPr/>
            </a:pPr>
            <a:endParaRPr lang="zh-CN" altLang="en-US">
              <a:latin typeface="+mn-lt"/>
              <a:ea typeface="+mn-ea"/>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配色方案说明">
    <p:spTree>
      <p:nvGrpSpPr>
        <p:cNvPr id="1" name=""/>
        <p:cNvGrpSpPr/>
        <p:nvPr/>
      </p:nvGrpSpPr>
      <p:grpSpPr>
        <a:xfrm>
          <a:off x="0" y="0"/>
          <a:ext cx="0" cy="0"/>
          <a:chOff x="0" y="0"/>
          <a:chExt cx="0" cy="0"/>
        </a:xfrm>
      </p:grpSpPr>
      <p:sp>
        <p:nvSpPr>
          <p:cNvPr id="52" name="标题 5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pic>
        <p:nvPicPr>
          <p:cNvPr id="2" name="Picture 4" descr="C:\Documents and Settings\CD(DS)5\桌面\3.29\5.png"/>
          <p:cNvPicPr>
            <a:picLocks noChangeAspect="1" noChangeArrowheads="1"/>
          </p:cNvPicPr>
          <p:nvPr userDrawn="1"/>
        </p:nvPicPr>
        <p:blipFill>
          <a:blip r:embed="rId2">
            <a:grayscl/>
            <a:biLevel thresh="50000"/>
          </a:blip>
          <a:srcRect/>
          <a:stretch>
            <a:fillRect/>
          </a:stretch>
        </p:blipFill>
        <p:spPr bwMode="auto">
          <a:xfrm>
            <a:off x="-17463" y="3941763"/>
            <a:ext cx="5094288" cy="2449512"/>
          </a:xfrm>
          <a:prstGeom prst="rect">
            <a:avLst/>
          </a:prstGeom>
          <a:noFill/>
          <a:ln w="9525">
            <a:noFill/>
            <a:miter lim="800000"/>
            <a:headEnd/>
            <a:tailEnd/>
          </a:ln>
        </p:spPr>
      </p:pic>
      <p:sp>
        <p:nvSpPr>
          <p:cNvPr id="3" name="矩形 10"/>
          <p:cNvSpPr/>
          <p:nvPr userDrawn="1"/>
        </p:nvSpPr>
        <p:spPr bwMode="auto">
          <a:xfrm>
            <a:off x="-6350" y="3848100"/>
            <a:ext cx="5461000" cy="2605088"/>
          </a:xfrm>
          <a:prstGeom prst="rect">
            <a:avLst/>
          </a:prstGeom>
          <a:solidFill>
            <a:schemeClr val="bg1">
              <a:alpha val="87000"/>
            </a:schemeClr>
          </a:solidFill>
          <a:ln>
            <a:noFill/>
          </a:ln>
          <a:extLst/>
        </p:spPr>
        <p:txBody>
          <a:bodyPr/>
          <a:lstStyle/>
          <a:p>
            <a:pPr algn="ctr" fontAlgn="auto">
              <a:spcBef>
                <a:spcPts val="0"/>
              </a:spcBef>
              <a:spcAft>
                <a:spcPts val="0"/>
              </a:spcAft>
              <a:defRPr/>
            </a:pPr>
            <a:endParaRPr lang="zh-CN" altLang="en-US">
              <a:latin typeface="+mn-lt"/>
              <a:ea typeface="+mn-ea"/>
            </a:endParaRPr>
          </a:p>
        </p:txBody>
      </p:sp>
      <p:pic>
        <p:nvPicPr>
          <p:cNvPr id="7" name="Picture 5" descr="E:\2014.11\长顺PPT\QQ图片20141121105911-2.jpg"/>
          <p:cNvPicPr>
            <a:picLocks noChangeAspect="1" noChangeArrowheads="1"/>
          </p:cNvPicPr>
          <p:nvPr userDrawn="1"/>
        </p:nvPicPr>
        <p:blipFill>
          <a:blip r:embed="rId3"/>
          <a:srcRect/>
          <a:stretch>
            <a:fillRect/>
          </a:stretch>
        </p:blipFill>
        <p:spPr bwMode="auto">
          <a:xfrm>
            <a:off x="3410191" y="0"/>
            <a:ext cx="5733809" cy="6858001"/>
          </a:xfrm>
          <a:prstGeom prst="rect">
            <a:avLst/>
          </a:prstGeom>
          <a:noFill/>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5"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429123" y="0"/>
            <a:ext cx="4714877" cy="6858000"/>
          </a:xfrm>
          <a:prstGeom prst="rect">
            <a:avLst/>
          </a:prstGeom>
          <a:noFill/>
        </p:spPr>
      </p:pic>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7" name="矩形 6"/>
          <p:cNvSpPr/>
          <p:nvPr userDrawn="1"/>
        </p:nvSpPr>
        <p:spPr>
          <a:xfrm>
            <a:off x="0" y="0"/>
            <a:ext cx="9144000" cy="857232"/>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9" name="Picture 8" descr="image004"/>
          <p:cNvPicPr>
            <a:picLocks noChangeAspect="1" noChangeArrowheads="1"/>
          </p:cNvPicPr>
          <p:nvPr userDrawn="1"/>
        </p:nvPicPr>
        <p:blipFill>
          <a:blip r:embed="rId2"/>
          <a:srcRect t="23114"/>
          <a:stretch>
            <a:fillRect/>
          </a:stretch>
        </p:blipFill>
        <p:spPr bwMode="auto">
          <a:xfrm>
            <a:off x="714348" y="79352"/>
            <a:ext cx="704687" cy="712793"/>
          </a:xfrm>
          <a:prstGeom prst="rect">
            <a:avLst/>
          </a:prstGeom>
          <a:noFill/>
          <a:ln w="9525">
            <a:noFill/>
            <a:miter lim="800000"/>
            <a:headEnd/>
            <a:tailEnd/>
          </a:ln>
        </p:spPr>
      </p:pic>
    </p:spTree>
    <p:extLst>
      <p:ext uri="{BB962C8B-B14F-4D97-AF65-F5344CB8AC3E}">
        <p14:creationId xmlns:p14="http://schemas.microsoft.com/office/powerpoint/2010/main" val="34271020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0" name="矩形 9"/>
          <p:cNvSpPr/>
          <p:nvPr userDrawn="1"/>
        </p:nvSpPr>
        <p:spPr>
          <a:xfrm>
            <a:off x="0" y="4643446"/>
            <a:ext cx="9144000" cy="1571636"/>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标题 1"/>
          <p:cNvSpPr>
            <a:spLocks noGrp="1"/>
          </p:cNvSpPr>
          <p:nvPr>
            <p:ph type="title"/>
          </p:nvPr>
        </p:nvSpPr>
        <p:spPr>
          <a:xfrm>
            <a:off x="428596" y="4857760"/>
            <a:ext cx="8229600" cy="1143000"/>
          </a:xfrm>
        </p:spPr>
        <p:txBody>
          <a:bodyPr/>
          <a:lstStyle>
            <a:lvl1pPr>
              <a:defRPr>
                <a:solidFill>
                  <a:schemeClr val="bg2"/>
                </a:solidFill>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1357290" y="500042"/>
            <a:ext cx="2757478" cy="1828800"/>
          </a:xfrm>
          <a:prstGeom prst="rect">
            <a:avLst/>
          </a:prstGeom>
        </p:spPr>
        <p:txBody>
          <a:bodyPr/>
          <a:lstStyle/>
          <a:p>
            <a:pPr lvl="0"/>
            <a:endParaRPr lang="zh-CN" altLang="en-US" dirty="0"/>
          </a:p>
        </p:txBody>
      </p:sp>
      <p:sp>
        <p:nvSpPr>
          <p:cNvPr id="7" name="内容占位符 2"/>
          <p:cNvSpPr>
            <a:spLocks noGrp="1"/>
          </p:cNvSpPr>
          <p:nvPr>
            <p:ph idx="13"/>
          </p:nvPr>
        </p:nvSpPr>
        <p:spPr>
          <a:xfrm>
            <a:off x="4929190" y="500042"/>
            <a:ext cx="2757478" cy="1828800"/>
          </a:xfrm>
          <a:prstGeom prst="rect">
            <a:avLst/>
          </a:prstGeom>
        </p:spPr>
        <p:txBody>
          <a:bodyPr/>
          <a:lstStyle/>
          <a:p>
            <a:pPr lvl="0"/>
            <a:endParaRPr lang="zh-CN" altLang="en-US" dirty="0"/>
          </a:p>
        </p:txBody>
      </p:sp>
      <p:sp>
        <p:nvSpPr>
          <p:cNvPr id="8" name="内容占位符 2"/>
          <p:cNvSpPr>
            <a:spLocks noGrp="1"/>
          </p:cNvSpPr>
          <p:nvPr>
            <p:ph idx="14"/>
          </p:nvPr>
        </p:nvSpPr>
        <p:spPr>
          <a:xfrm>
            <a:off x="1357290" y="2714620"/>
            <a:ext cx="2757478" cy="1828800"/>
          </a:xfrm>
          <a:prstGeom prst="rect">
            <a:avLst/>
          </a:prstGeom>
        </p:spPr>
        <p:txBody>
          <a:bodyPr/>
          <a:lstStyle/>
          <a:p>
            <a:pPr lvl="0"/>
            <a:endParaRPr lang="zh-CN" altLang="en-US" dirty="0"/>
          </a:p>
        </p:txBody>
      </p:sp>
      <p:sp>
        <p:nvSpPr>
          <p:cNvPr id="9" name="内容占位符 2"/>
          <p:cNvSpPr>
            <a:spLocks noGrp="1"/>
          </p:cNvSpPr>
          <p:nvPr>
            <p:ph idx="15"/>
          </p:nvPr>
        </p:nvSpPr>
        <p:spPr>
          <a:xfrm>
            <a:off x="4929190" y="2714620"/>
            <a:ext cx="2757478" cy="1828800"/>
          </a:xfrm>
          <a:prstGeom prst="rect">
            <a:avLst/>
          </a:prstGeom>
        </p:spPr>
        <p:txBody>
          <a:bodyPr/>
          <a:lstStyle/>
          <a:p>
            <a:pPr lvl="0"/>
            <a:endParaRPr lang="zh-CN" altLang="en-US" dirty="0"/>
          </a:p>
        </p:txBody>
      </p:sp>
      <p:pic>
        <p:nvPicPr>
          <p:cNvPr id="11" name="Picture 3" descr="D:\Desktop\素材\素描城市.png"/>
          <p:cNvPicPr>
            <a:picLocks noChangeAspect="1" noChangeArrowheads="1"/>
          </p:cNvPicPr>
          <p:nvPr userDrawn="1"/>
        </p:nvPicPr>
        <p:blipFill>
          <a:blip r:embed="rId2">
            <a:duotone>
              <a:prstClr val="black"/>
              <a:schemeClr val="tx2">
                <a:lumMod val="50000"/>
                <a:tint val="45000"/>
                <a:satMod val="400000"/>
              </a:schemeClr>
            </a:duotone>
            <a:lum contrast="-40000"/>
            <a:extLst>
              <a:ext uri="{28A0092B-C50C-407E-A947-70E740481C1C}">
                <a14:useLocalDpi xmlns:a14="http://schemas.microsoft.com/office/drawing/2010/main" val="0"/>
              </a:ext>
            </a:extLst>
          </a:blip>
          <a:srcRect/>
          <a:stretch>
            <a:fillRect/>
          </a:stretch>
        </p:blipFill>
        <p:spPr bwMode="auto">
          <a:xfrm>
            <a:off x="0" y="4643446"/>
            <a:ext cx="9144000" cy="1571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0" y="0"/>
            <a:ext cx="9144000" cy="857232"/>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标题 1"/>
          <p:cNvSpPr>
            <a:spLocks noGrp="1"/>
          </p:cNvSpPr>
          <p:nvPr>
            <p:ph type="title"/>
          </p:nvPr>
        </p:nvSpPr>
        <p:spPr>
          <a:xfrm>
            <a:off x="1371600" y="142853"/>
            <a:ext cx="6843738" cy="642942"/>
          </a:xfrm>
        </p:spPr>
        <p:txBody>
          <a:bodyPr anchor="t"/>
          <a:lstStyle>
            <a:lvl1pPr algn="l">
              <a:defRPr sz="4000" b="1" cap="all">
                <a:solidFill>
                  <a:schemeClr val="bg2"/>
                </a:solidFill>
              </a:defRPr>
            </a:lvl1pPr>
          </a:lstStyle>
          <a:p>
            <a:r>
              <a:rPr lang="zh-CN" altLang="en-US" dirty="0" smtClean="0"/>
              <a:t>单击此处编辑母版标题样式</a:t>
            </a:r>
            <a:endParaRPr lang="zh-CN" altLang="en-US" dirty="0"/>
          </a:p>
        </p:txBody>
      </p:sp>
      <p:pic>
        <p:nvPicPr>
          <p:cNvPr id="8" name="Picture 3" descr="E:\2014.02\公司LOGO.jpg"/>
          <p:cNvPicPr>
            <a:picLocks noChangeAspect="1" noChangeArrowheads="1"/>
          </p:cNvPicPr>
          <p:nvPr userDrawn="1"/>
        </p:nvPicPr>
        <p:blipFill>
          <a:blip r:embed="rId2" cstate="print"/>
          <a:srcRect/>
          <a:stretch>
            <a:fillRect/>
          </a:stretch>
        </p:blipFill>
        <p:spPr bwMode="auto">
          <a:xfrm>
            <a:off x="428596" y="142852"/>
            <a:ext cx="867908" cy="642942"/>
          </a:xfrm>
          <a:prstGeom prst="rect">
            <a:avLst/>
          </a:prstGeom>
          <a:noFill/>
        </p:spPr>
      </p:pic>
      <p:sp>
        <p:nvSpPr>
          <p:cNvPr id="9" name="内容占位符 2"/>
          <p:cNvSpPr>
            <a:spLocks noGrp="1"/>
          </p:cNvSpPr>
          <p:nvPr>
            <p:ph sz="half" idx="1"/>
          </p:nvPr>
        </p:nvSpPr>
        <p:spPr>
          <a:xfrm>
            <a:off x="457200" y="1600200"/>
            <a:ext cx="8147248"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8EA759D-057B-4364-B1D5-1DFE5D42E14C}" type="slidenum">
              <a:rPr lang="zh-CN" altLang="en-US" smtClean="0"/>
              <a:pPr/>
              <a:t>‹#›</a:t>
            </a:fld>
            <a:endParaRPr lang="zh-CN" altLang="en-US"/>
          </a:p>
        </p:txBody>
      </p:sp>
      <p:pic>
        <p:nvPicPr>
          <p:cNvPr id="7"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000497" y="0"/>
            <a:ext cx="5143504" cy="6858000"/>
          </a:xfrm>
          <a:prstGeom prst="rect">
            <a:avLst/>
          </a:prstGeom>
          <a:noFill/>
        </p:spPr>
      </p:pic>
      <p:sp>
        <p:nvSpPr>
          <p:cNvPr id="8" name="矩形 7"/>
          <p:cNvSpPr/>
          <p:nvPr userDrawn="1"/>
        </p:nvSpPr>
        <p:spPr>
          <a:xfrm>
            <a:off x="0" y="1"/>
            <a:ext cx="9144000" cy="928669"/>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sp>
        <p:nvSpPr>
          <p:cNvPr id="2" name="标题 1"/>
          <p:cNvSpPr>
            <a:spLocks noGrp="1"/>
          </p:cNvSpPr>
          <p:nvPr>
            <p:ph type="ctrTitle"/>
          </p:nvPr>
        </p:nvSpPr>
        <p:spPr>
          <a:xfrm>
            <a:off x="685800" y="2130425"/>
            <a:ext cx="7772400" cy="1470025"/>
          </a:xfrm>
        </p:spPr>
        <p:txBody>
          <a:body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bg>
      <p:bgRef idx="1001">
        <a:schemeClr val="bg1"/>
      </p:bgRef>
    </p:bg>
    <p:spTree>
      <p:nvGrpSpPr>
        <p:cNvPr id="1" name=""/>
        <p:cNvGrpSpPr/>
        <p:nvPr/>
      </p:nvGrpSpPr>
      <p:grpSpPr>
        <a:xfrm>
          <a:off x="0" y="0"/>
          <a:ext cx="0" cy="0"/>
          <a:chOff x="0" y="0"/>
          <a:chExt cx="0" cy="0"/>
        </a:xfrm>
      </p:grpSpPr>
      <p:sp>
        <p:nvSpPr>
          <p:cNvPr id="10" name="内容占位符 2"/>
          <p:cNvSpPr>
            <a:spLocks noGrp="1"/>
          </p:cNvSpPr>
          <p:nvPr>
            <p:ph sz="half" idx="1"/>
          </p:nvPr>
        </p:nvSpPr>
        <p:spPr>
          <a:xfrm>
            <a:off x="1187624" y="332656"/>
            <a:ext cx="7416824" cy="60486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fld id="{FF11059F-1511-4E29-BDE4-81EA605157B6}" type="slidenum">
              <a:rPr lang="zh-CN" altLang="en-US" smtClean="0"/>
              <a:pPr/>
              <a:t>‹#›</a:t>
            </a:fld>
            <a:endParaRPr lang="zh-CN" altLang="en-US"/>
          </a:p>
        </p:txBody>
      </p:sp>
      <p:pic>
        <p:nvPicPr>
          <p:cNvPr id="8"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000497" y="0"/>
            <a:ext cx="5143504" cy="6858000"/>
          </a:xfrm>
          <a:prstGeom prst="rect">
            <a:avLst/>
          </a:prstGeom>
          <a:noFill/>
        </p:spPr>
      </p:pic>
      <p:sp>
        <p:nvSpPr>
          <p:cNvPr id="7" name="矩形 6"/>
          <p:cNvSpPr/>
          <p:nvPr userDrawn="1"/>
        </p:nvSpPr>
        <p:spPr>
          <a:xfrm>
            <a:off x="0" y="1"/>
            <a:ext cx="928662" cy="6857999"/>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pic>
        <p:nvPicPr>
          <p:cNvPr id="9" name="Picture 8" descr="image004"/>
          <p:cNvPicPr>
            <a:picLocks noChangeAspect="1" noChangeArrowheads="1"/>
          </p:cNvPicPr>
          <p:nvPr userDrawn="1"/>
        </p:nvPicPr>
        <p:blipFill>
          <a:blip r:embed="rId3"/>
          <a:srcRect t="23114"/>
          <a:stretch>
            <a:fillRect/>
          </a:stretch>
        </p:blipFill>
        <p:spPr bwMode="auto">
          <a:xfrm>
            <a:off x="114300" y="214290"/>
            <a:ext cx="704687" cy="712793"/>
          </a:xfrm>
          <a:prstGeom prst="rect">
            <a:avLst/>
          </a:prstGeom>
          <a:noFill/>
          <a:ln w="9525">
            <a:noFill/>
            <a:miter lim="800000"/>
            <a:headEnd/>
            <a:tailEnd/>
          </a:ln>
        </p:spPr>
      </p:pic>
      <p:sp>
        <p:nvSpPr>
          <p:cNvPr id="2" name="矩形 1"/>
          <p:cNvSpPr/>
          <p:nvPr userDrawn="1"/>
        </p:nvSpPr>
        <p:spPr>
          <a:xfrm>
            <a:off x="1187624" y="332656"/>
            <a:ext cx="7416824" cy="60486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7" name="矩形 6"/>
          <p:cNvSpPr/>
          <p:nvPr userDrawn="1"/>
        </p:nvSpPr>
        <p:spPr>
          <a:xfrm>
            <a:off x="0" y="0"/>
            <a:ext cx="9144000" cy="857232"/>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9" name="Picture 8" descr="image004"/>
          <p:cNvPicPr>
            <a:picLocks noChangeAspect="1" noChangeArrowheads="1"/>
          </p:cNvPicPr>
          <p:nvPr userDrawn="1"/>
        </p:nvPicPr>
        <p:blipFill>
          <a:blip r:embed="rId2"/>
          <a:srcRect t="23114"/>
          <a:stretch>
            <a:fillRect/>
          </a:stretch>
        </p:blipFill>
        <p:spPr bwMode="auto">
          <a:xfrm>
            <a:off x="714348" y="79352"/>
            <a:ext cx="704687" cy="712793"/>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Picture 5" descr="E:\2014.11\长顺PPT\QQ图片20141121105911-2.jpg"/>
          <p:cNvPicPr>
            <a:picLocks noChangeAspect="1" noChangeArrowheads="1"/>
          </p:cNvPicPr>
          <p:nvPr userDrawn="1"/>
        </p:nvPicPr>
        <p:blipFill>
          <a:blip r:embed="rId10"/>
          <a:srcRect/>
          <a:stretch>
            <a:fillRect/>
          </a:stretch>
        </p:blipFill>
        <p:spPr bwMode="auto">
          <a:xfrm>
            <a:off x="4067175" y="785795"/>
            <a:ext cx="5076825" cy="6072206"/>
          </a:xfrm>
          <a:prstGeom prst="rect">
            <a:avLst/>
          </a:prstGeom>
          <a:noFill/>
        </p:spPr>
      </p:pic>
      <p:sp>
        <p:nvSpPr>
          <p:cNvPr id="14" name="矩形 13"/>
          <p:cNvSpPr/>
          <p:nvPr userDrawn="1"/>
        </p:nvSpPr>
        <p:spPr>
          <a:xfrm>
            <a:off x="0" y="1"/>
            <a:ext cx="9144000" cy="785793"/>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sp>
        <p:nvSpPr>
          <p:cNvPr id="15" name="矩形 14"/>
          <p:cNvSpPr/>
          <p:nvPr userDrawn="1"/>
        </p:nvSpPr>
        <p:spPr bwMode="auto">
          <a:xfrm>
            <a:off x="468313" y="812821"/>
            <a:ext cx="7818463" cy="5616575"/>
          </a:xfrm>
          <a:prstGeom prst="rect">
            <a:avLst/>
          </a:prstGeom>
          <a:solidFill>
            <a:schemeClr val="bg1">
              <a:alpha val="92000"/>
            </a:schemeClr>
          </a:solidFill>
          <a:ln>
            <a:noFill/>
          </a:ln>
          <a:extLst/>
        </p:spPr>
        <p:txBody>
          <a:bodyPr/>
          <a:lstStyle/>
          <a:p>
            <a:pPr algn="ctr" fontAlgn="auto">
              <a:spcBef>
                <a:spcPts val="0"/>
              </a:spcBef>
              <a:spcAft>
                <a:spcPts val="0"/>
              </a:spcAft>
              <a:defRPr/>
            </a:pPr>
            <a:endParaRPr lang="zh-CN" altLang="en-US">
              <a:latin typeface="+mn-lt"/>
              <a:ea typeface="+mn-ea"/>
            </a:endParaRPr>
          </a:p>
        </p:txBody>
      </p:sp>
      <p:sp>
        <p:nvSpPr>
          <p:cNvPr id="5" name="页脚占位符 4"/>
          <p:cNvSpPr>
            <a:spLocks noGrp="1"/>
          </p:cNvSpPr>
          <p:nvPr>
            <p:ph type="ftr" sz="quarter" idx="3"/>
          </p:nvPr>
        </p:nvSpPr>
        <p:spPr>
          <a:xfrm>
            <a:off x="3124200" y="6453188"/>
            <a:ext cx="2895600" cy="268287"/>
          </a:xfrm>
          <a:prstGeom prst="rect">
            <a:avLst/>
          </a:prstGeom>
          <a:solidFill>
            <a:srgbClr val="FFFFFF">
              <a:alpha val="69804"/>
            </a:srgbClr>
          </a:solidFill>
        </p:spPr>
        <p:txBody>
          <a:bodyPr vert="horz" lIns="91440" tIns="45720" rIns="91440" bIns="45720" rtlCol="0" anchor="ctr"/>
          <a:lstStyle>
            <a:lvl1pPr algn="ctr" fontAlgn="auto">
              <a:spcBef>
                <a:spcPts val="0"/>
              </a:spcBef>
              <a:spcAft>
                <a:spcPts val="0"/>
              </a:spcAft>
              <a:defRPr sz="900" dirty="0">
                <a:solidFill>
                  <a:schemeClr val="tx1"/>
                </a:solidFill>
                <a:latin typeface="Arial" pitchFamily="34" charset="0"/>
                <a:ea typeface="+mn-ea"/>
                <a:cs typeface="Arial" pitchFamily="34" charset="0"/>
              </a:defRPr>
            </a:lvl1pPr>
          </a:lstStyle>
          <a:p>
            <a:pPr>
              <a:defRPr/>
            </a:pPr>
            <a:endParaRPr lang="zh-CN" altLang="en-US"/>
          </a:p>
        </p:txBody>
      </p:sp>
      <p:sp>
        <p:nvSpPr>
          <p:cNvPr id="1030" name="标题占位符 12"/>
          <p:cNvSpPr>
            <a:spLocks noGrp="1"/>
          </p:cNvSpPr>
          <p:nvPr>
            <p:ph type="title"/>
          </p:nvPr>
        </p:nvSpPr>
        <p:spPr bwMode="auto">
          <a:xfrm>
            <a:off x="428597" y="188912"/>
            <a:ext cx="7127904" cy="45400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smtClean="0"/>
              <a:t>湖南长顺项目管理有限公司</a:t>
            </a:r>
          </a:p>
        </p:txBody>
      </p:sp>
      <p:sp>
        <p:nvSpPr>
          <p:cNvPr id="1031" name="文本占位符 13"/>
          <p:cNvSpPr>
            <a:spLocks noGrp="1"/>
          </p:cNvSpPr>
          <p:nvPr>
            <p:ph type="body" idx="1"/>
          </p:nvPr>
        </p:nvSpPr>
        <p:spPr bwMode="auto">
          <a:xfrm flipH="1">
            <a:off x="468313" y="981075"/>
            <a:ext cx="8207375" cy="5400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6" name="灯片编号占位符 5"/>
          <p:cNvSpPr>
            <a:spLocks noGrp="1"/>
          </p:cNvSpPr>
          <p:nvPr>
            <p:ph type="sldNum" sz="quarter" idx="4"/>
          </p:nvPr>
        </p:nvSpPr>
        <p:spPr>
          <a:xfrm>
            <a:off x="468313" y="6453188"/>
            <a:ext cx="1008062" cy="268287"/>
          </a:xfrm>
          <a:prstGeom prst="rect">
            <a:avLst/>
          </a:prstGeom>
          <a:solidFill>
            <a:srgbClr val="FFFFFF">
              <a:alpha val="69804"/>
            </a:srgbClr>
          </a:solidFill>
        </p:spPr>
        <p:txBody>
          <a:bodyPr vert="horz" lIns="91440" tIns="45720" rIns="91440" bIns="45720" rtlCol="0" anchor="ctr"/>
          <a:lstStyle>
            <a:lvl1pPr algn="l" fontAlgn="auto">
              <a:spcBef>
                <a:spcPts val="0"/>
              </a:spcBef>
              <a:spcAft>
                <a:spcPts val="0"/>
              </a:spcAft>
              <a:defRPr sz="900" smtClean="0">
                <a:solidFill>
                  <a:schemeClr val="tx1"/>
                </a:solidFill>
                <a:latin typeface="Arial" pitchFamily="34" charset="0"/>
                <a:ea typeface="+mn-ea"/>
                <a:cs typeface="Arial" pitchFamily="34" charset="0"/>
              </a:defRPr>
            </a:lvl1pPr>
          </a:lstStyle>
          <a:p>
            <a:pPr>
              <a:defRPr/>
            </a:pPr>
            <a:r>
              <a:rPr lang="en-US" altLang="zh-CN"/>
              <a:t>P</a:t>
            </a:r>
            <a:fld id="{565D766A-2E04-41AD-BA68-EA070A25144E}" type="slidenum">
              <a:rPr lang="zh-CN" altLang="en-US"/>
              <a:pPr>
                <a:defRPr/>
              </a:pPr>
              <a:t>‹#›</a:t>
            </a:fld>
            <a:endParaRPr lang="zh-CN" altLang="en-US" dirty="0"/>
          </a:p>
        </p:txBody>
      </p:sp>
      <p:pic>
        <p:nvPicPr>
          <p:cNvPr id="1036" name="Picture 2"/>
          <p:cNvPicPr>
            <a:picLocks noChangeAspect="1" noChangeArrowheads="1"/>
          </p:cNvPicPr>
          <p:nvPr userDrawn="1"/>
        </p:nvPicPr>
        <p:blipFill>
          <a:blip r:embed="rId11"/>
          <a:srcRect/>
          <a:stretch>
            <a:fillRect/>
          </a:stretch>
        </p:blipFill>
        <p:spPr bwMode="auto">
          <a:xfrm>
            <a:off x="477838" y="6381750"/>
            <a:ext cx="8188325" cy="115888"/>
          </a:xfrm>
          <a:prstGeom prst="rect">
            <a:avLst/>
          </a:prstGeom>
          <a:noFill/>
          <a:ln w="9525">
            <a:noFill/>
            <a:miter lim="800000"/>
            <a:headEnd/>
            <a:tailEnd/>
          </a:ln>
        </p:spPr>
      </p:pic>
      <p:pic>
        <p:nvPicPr>
          <p:cNvPr id="1037" name="Picture 2"/>
          <p:cNvPicPr>
            <a:picLocks noChangeAspect="1" noChangeArrowheads="1"/>
          </p:cNvPicPr>
          <p:nvPr userDrawn="1"/>
        </p:nvPicPr>
        <p:blipFill>
          <a:blip r:embed="rId11"/>
          <a:srcRect/>
          <a:stretch>
            <a:fillRect/>
          </a:stretch>
        </p:blipFill>
        <p:spPr bwMode="auto">
          <a:xfrm>
            <a:off x="477838" y="765156"/>
            <a:ext cx="8188325" cy="115888"/>
          </a:xfrm>
          <a:prstGeom prst="rect">
            <a:avLst/>
          </a:prstGeom>
          <a:noFill/>
          <a:ln w="9525">
            <a:noFill/>
            <a:miter lim="800000"/>
            <a:headEnd/>
            <a:tailEnd/>
          </a:ln>
        </p:spPr>
      </p:pic>
      <p:pic>
        <p:nvPicPr>
          <p:cNvPr id="12" name="Picture 8" descr="image004"/>
          <p:cNvPicPr>
            <a:picLocks noChangeAspect="1" noChangeArrowheads="1"/>
          </p:cNvPicPr>
          <p:nvPr userDrawn="1"/>
        </p:nvPicPr>
        <p:blipFill>
          <a:blip r:embed="rId12"/>
          <a:srcRect t="23114"/>
          <a:stretch>
            <a:fillRect/>
          </a:stretch>
        </p:blipFill>
        <p:spPr bwMode="auto">
          <a:xfrm>
            <a:off x="7072330" y="50800"/>
            <a:ext cx="704687" cy="71279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70" r:id="rId3"/>
    <p:sldLayoutId id="2147483683" r:id="rId4"/>
    <p:sldLayoutId id="2147483659" r:id="rId5"/>
    <p:sldLayoutId id="2147483660" r:id="rId6"/>
    <p:sldLayoutId id="2147483669" r:id="rId7"/>
    <p:sldLayoutId id="2147483684" r:id="rId8"/>
  </p:sldLayoutIdLst>
  <p:timing>
    <p:tnLst>
      <p:par>
        <p:cTn id="1" dur="indefinite" restart="never" nodeType="tmRoot"/>
      </p:par>
    </p:tnLst>
  </p:timing>
  <p:hf hdr="0" ftr="0" dt="0"/>
  <p:txStyles>
    <p:title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p:titleStyle>
    <p:body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357290" y="71414"/>
            <a:ext cx="7186634" cy="642942"/>
          </a:xfrm>
          <a:prstGeom prst="rect">
            <a:avLst/>
          </a:prstGeom>
        </p:spPr>
        <p:txBody>
          <a:bodyPr vert="horz" lIns="91440" tIns="45720" rIns="91440" bIns="45720" rtlCol="0" anchor="ctr">
            <a:normAutofit/>
          </a:bodyPr>
          <a:lstStyle/>
          <a:p>
            <a:endParaRPr lang="zh-CN" altLang="en-US" dirty="0"/>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4F73C-09AC-4829-942A-A2C43FC38126}" type="datetimeFigureOut">
              <a:rPr lang="zh-CN" altLang="en-US" smtClean="0"/>
              <a:pPr/>
              <a:t>2018/9/21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r>
              <a:rPr lang="en-US" altLang="zh-CN" smtClean="0"/>
              <a:t>P</a:t>
            </a:r>
            <a:fld id="{565D766A-2E04-41AD-BA68-EA070A25144E}" type="slidenum">
              <a:rPr lang="zh-CN" altLang="en-US" smtClean="0"/>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98517" y="3919549"/>
            <a:ext cx="8188325" cy="1009649"/>
          </a:xfrm>
        </p:spPr>
        <p:txBody>
          <a:bodyPr rtlCol="0">
            <a:normAutofit/>
          </a:bodyPr>
          <a:lstStyle/>
          <a:p>
            <a:pPr fontAlgn="auto">
              <a:spcAft>
                <a:spcPts val="0"/>
              </a:spcAft>
              <a:defRPr/>
            </a:pPr>
            <a:r>
              <a:rPr lang="zh-CN" altLang="en-US" dirty="0" smtClean="0"/>
              <a:t>湖南长顺项目管理有限公司</a:t>
            </a:r>
            <a:r>
              <a:rPr lang="en-US" altLang="zh-CN" dirty="0" smtClean="0"/>
              <a:t/>
            </a:r>
            <a:br>
              <a:rPr lang="en-US" altLang="zh-CN" dirty="0" smtClean="0"/>
            </a:br>
            <a:r>
              <a:rPr lang="en-US" sz="2200" dirty="0" smtClean="0"/>
              <a:t>Hunan </a:t>
            </a:r>
            <a:r>
              <a:rPr lang="en-US" sz="2200" dirty="0" err="1" smtClean="0"/>
              <a:t>Changshun</a:t>
            </a:r>
            <a:r>
              <a:rPr lang="en-US" sz="2200" dirty="0" smtClean="0"/>
              <a:t> Project Management Co., Ltd.</a:t>
            </a:r>
            <a:endParaRPr lang="zh-CN" altLang="en-US" dirty="0"/>
          </a:p>
        </p:txBody>
      </p:sp>
      <p:sp>
        <p:nvSpPr>
          <p:cNvPr id="4" name="副标题 3"/>
          <p:cNvSpPr>
            <a:spLocks noGrp="1"/>
          </p:cNvSpPr>
          <p:nvPr>
            <p:ph type="subTitle" idx="1"/>
          </p:nvPr>
        </p:nvSpPr>
        <p:spPr>
          <a:xfrm>
            <a:off x="500034" y="5286388"/>
            <a:ext cx="8188499" cy="372244"/>
          </a:xfrm>
        </p:spPr>
        <p:txBody>
          <a:bodyPr>
            <a:normAutofit fontScale="92500" lnSpcReduction="20000"/>
          </a:bodyPr>
          <a:lstStyle/>
          <a:p>
            <a:r>
              <a:rPr lang="en-US" altLang="zh-CN" b="1" i="1" dirty="0" smtClean="0">
                <a:solidFill>
                  <a:schemeClr val="tx2"/>
                </a:solidFill>
              </a:rPr>
              <a:t>————</a:t>
            </a:r>
            <a:r>
              <a:rPr lang="zh-CN" altLang="en-US" b="1" i="1" dirty="0" smtClean="0">
                <a:solidFill>
                  <a:schemeClr val="tx2"/>
                </a:solidFill>
              </a:rPr>
              <a:t>永远让客户满意</a:t>
            </a:r>
            <a:endParaRPr lang="zh-CN" altLang="en-US" b="1" i="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p:cNvSpPr txBox="1">
            <a:spLocks/>
          </p:cNvSpPr>
          <p:nvPr/>
        </p:nvSpPr>
        <p:spPr>
          <a:xfrm>
            <a:off x="899592" y="548680"/>
            <a:ext cx="7414592" cy="352839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2"/>
                </a:solidFill>
                <a:latin typeface="+mj-lt"/>
                <a:ea typeface="+mj-ea"/>
                <a:cs typeface="+mj-cs"/>
              </a:defRPr>
            </a:lvl1pPr>
          </a:lstStyle>
          <a:p>
            <a:pPr fontAlgn="auto">
              <a:spcAft>
                <a:spcPts val="0"/>
              </a:spcAft>
            </a:pPr>
            <a:r>
              <a:rPr lang="zh-CN" altLang="zh-CN" b="1" dirty="0" smtClean="0">
                <a:solidFill>
                  <a:schemeClr val="tx2"/>
                </a:solidFill>
                <a:latin typeface="微软雅黑" panose="020B0503020204020204" pitchFamily="34" charset="-122"/>
                <a:ea typeface="微软雅黑" panose="020B0503020204020204" pitchFamily="34" charset="-122"/>
              </a:rPr>
              <a:t>监理工作总结</a:t>
            </a:r>
            <a:br>
              <a:rPr lang="zh-CN" altLang="zh-CN" b="1" dirty="0" smtClean="0">
                <a:solidFill>
                  <a:schemeClr val="tx2"/>
                </a:solidFill>
                <a:latin typeface="微软雅黑" panose="020B0503020204020204" pitchFamily="34" charset="-122"/>
                <a:ea typeface="微软雅黑" panose="020B0503020204020204" pitchFamily="34" charset="-122"/>
              </a:rPr>
            </a:br>
            <a:r>
              <a:rPr lang="en-US" altLang="zh-CN" b="1" dirty="0" smtClean="0">
                <a:solidFill>
                  <a:schemeClr val="tx2"/>
                </a:solidFill>
                <a:latin typeface="微软雅黑" panose="020B0503020204020204" pitchFamily="34" charset="-122"/>
                <a:ea typeface="微软雅黑" panose="020B0503020204020204" pitchFamily="34" charset="-122"/>
              </a:rPr>
              <a:t> </a:t>
            </a:r>
            <a:r>
              <a:rPr lang="zh-CN" altLang="zh-CN" b="1" dirty="0" smtClean="0">
                <a:solidFill>
                  <a:schemeClr val="tx2"/>
                </a:solidFill>
                <a:latin typeface="微软雅黑" panose="020B0503020204020204" pitchFamily="34" charset="-122"/>
                <a:ea typeface="微软雅黑" panose="020B0503020204020204" pitchFamily="34" charset="-122"/>
              </a:rPr>
              <a:t/>
            </a:r>
            <a:br>
              <a:rPr lang="zh-CN" altLang="zh-CN" b="1" dirty="0" smtClean="0">
                <a:solidFill>
                  <a:schemeClr val="tx2"/>
                </a:solidFill>
                <a:latin typeface="微软雅黑" panose="020B0503020204020204" pitchFamily="34" charset="-122"/>
                <a:ea typeface="微软雅黑" panose="020B0503020204020204" pitchFamily="34" charset="-122"/>
              </a:rPr>
            </a:br>
            <a:r>
              <a:rPr lang="en-US" altLang="zh-CN" b="1" dirty="0" smtClean="0">
                <a:solidFill>
                  <a:schemeClr val="tx2"/>
                </a:solidFill>
                <a:latin typeface="微软雅黑" panose="020B0503020204020204" pitchFamily="34" charset="-122"/>
                <a:ea typeface="微软雅黑" panose="020B0503020204020204" pitchFamily="34" charset="-122"/>
              </a:rPr>
              <a:t> </a:t>
            </a:r>
            <a:r>
              <a:rPr lang="zh-CN" altLang="zh-CN" b="1" dirty="0" smtClean="0">
                <a:solidFill>
                  <a:schemeClr val="tx2"/>
                </a:solidFill>
                <a:latin typeface="微软雅黑" panose="020B0503020204020204" pitchFamily="34" charset="-122"/>
                <a:ea typeface="微软雅黑" panose="020B0503020204020204" pitchFamily="34" charset="-122"/>
              </a:rPr>
              <a:t>总监理工程师：</a:t>
            </a:r>
            <a:r>
              <a:rPr lang="zh-CN" altLang="en-US" b="1" dirty="0" smtClean="0">
                <a:solidFill>
                  <a:schemeClr val="tx2"/>
                </a:solidFill>
                <a:latin typeface="微软雅黑" panose="020B0503020204020204" pitchFamily="34" charset="-122"/>
                <a:ea typeface="微软雅黑" panose="020B0503020204020204" pitchFamily="34" charset="-122"/>
              </a:rPr>
              <a:t>徐建设</a:t>
            </a:r>
            <a:endParaRPr lang="zh-CN" altLang="en-US" b="1" dirty="0">
              <a:solidFill>
                <a:schemeClr val="tx2"/>
              </a:solidFill>
              <a:latin typeface="微软雅黑" panose="020B0503020204020204" pitchFamily="34" charset="-122"/>
              <a:ea typeface="微软雅黑" panose="020B0503020204020204" pitchFamily="34" charset="-122"/>
            </a:endParaRPr>
          </a:p>
        </p:txBody>
      </p:sp>
      <p:sp>
        <p:nvSpPr>
          <p:cNvPr id="2" name="矩形 1"/>
          <p:cNvSpPr/>
          <p:nvPr/>
        </p:nvSpPr>
        <p:spPr>
          <a:xfrm>
            <a:off x="1257400" y="5085184"/>
            <a:ext cx="7056784" cy="769441"/>
          </a:xfrm>
          <a:prstGeom prst="rect">
            <a:avLst/>
          </a:prstGeom>
        </p:spPr>
        <p:txBody>
          <a:bodyPr wrap="square">
            <a:spAutoFit/>
          </a:bodyPr>
          <a:lstStyle/>
          <a:p>
            <a:pPr algn="ctr"/>
            <a:r>
              <a:rPr lang="zh-CN" altLang="en-US" sz="4400" b="1" dirty="0">
                <a:solidFill>
                  <a:schemeClr val="bg2"/>
                </a:solidFill>
                <a:latin typeface="微软雅黑" panose="020B0503020204020204" pitchFamily="34" charset="-122"/>
                <a:ea typeface="微软雅黑" panose="020B0503020204020204" pitchFamily="34" charset="-122"/>
              </a:rPr>
              <a:t>万境财智中心工程</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algn="ctr"/>
            <a:r>
              <a:rPr lang="zh-CN" altLang="en-US" sz="2800" dirty="0">
                <a:latin typeface="微软雅黑" panose="020B0503020204020204" pitchFamily="34" charset="-122"/>
                <a:ea typeface="微软雅黑" panose="020B0503020204020204" pitchFamily="34" charset="-122"/>
              </a:rPr>
              <a:t>万境财智中心工程</a:t>
            </a:r>
            <a:endParaRPr lang="zh-CN" altLang="en-US" sz="2800" dirty="0">
              <a:latin typeface="微软雅黑" panose="020B0503020204020204" pitchFamily="34" charset="-122"/>
              <a:ea typeface="微软雅黑" panose="020B0503020204020204" pitchFamily="34" charset="-122"/>
            </a:endParaRPr>
          </a:p>
        </p:txBody>
      </p:sp>
      <p:pic>
        <p:nvPicPr>
          <p:cNvPr id="2051" name="Picture 3" descr="I:\2017.06\宣传片材料整理\五矿万境水岸\财智中心01 日景鸟瞰.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2924944"/>
            <a:ext cx="4769953" cy="36269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2018.09\项目素材\代表项目图片与公司办公楼图片\13.万境财智中心.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061244"/>
            <a:ext cx="4019550" cy="4816028"/>
          </a:xfrm>
          <a:prstGeom prst="rect">
            <a:avLst/>
          </a:prstGeom>
          <a:noFill/>
          <a:extLst>
            <a:ext uri="{909E8E84-426E-40DD-AFC4-6F175D3DCCD1}">
              <a14:hiddenFill xmlns:a14="http://schemas.microsoft.com/office/drawing/2010/main">
                <a:solidFill>
                  <a:srgbClr val="FFFFFF"/>
                </a:solidFill>
              </a14:hiddenFill>
            </a:ext>
          </a:extLst>
        </p:spPr>
      </p:pic>
      <p:sp>
        <p:nvSpPr>
          <p:cNvPr id="8" name="标题 1"/>
          <p:cNvSpPr txBox="1">
            <a:spLocks/>
          </p:cNvSpPr>
          <p:nvPr/>
        </p:nvSpPr>
        <p:spPr>
          <a:xfrm>
            <a:off x="4788024" y="1628800"/>
            <a:ext cx="3744416" cy="64294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bg2"/>
                </a:solidFill>
                <a:latin typeface="+mj-lt"/>
                <a:ea typeface="+mj-ea"/>
                <a:cs typeface="+mj-cs"/>
              </a:defRPr>
            </a:lvl1pPr>
          </a:lstStyle>
          <a:p>
            <a:pPr algn="ctr" fontAlgn="auto">
              <a:spcAft>
                <a:spcPts val="0"/>
              </a:spcAft>
            </a:pPr>
            <a:r>
              <a:rPr lang="zh-CN" altLang="en-US" sz="2800" dirty="0" smtClean="0">
                <a:solidFill>
                  <a:schemeClr val="tx2"/>
                </a:solidFill>
                <a:latin typeface="微软雅黑" panose="020B0503020204020204" pitchFamily="34" charset="-122"/>
                <a:ea typeface="微软雅黑" panose="020B0503020204020204" pitchFamily="34" charset="-122"/>
              </a:rPr>
              <a:t>效果图</a:t>
            </a:r>
            <a:endParaRPr lang="zh-CN" altLang="en-US" sz="2800" dirty="0">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337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3608" y="193770"/>
            <a:ext cx="6843738" cy="642942"/>
          </a:xfrm>
        </p:spPr>
        <p:txBody>
          <a:bodyPr>
            <a:normAutofit/>
          </a:bodyPr>
          <a:lstStyle/>
          <a:p>
            <a:pPr lvl="0" algn="ctr"/>
            <a:r>
              <a:rPr lang="zh-CN" altLang="en-US" sz="2800" dirty="0" smtClean="0">
                <a:latin typeface="微软雅黑" panose="020B0503020204020204" pitchFamily="34" charset="-122"/>
                <a:ea typeface="微软雅黑" panose="020B0503020204020204" pitchFamily="34" charset="-122"/>
              </a:rPr>
              <a:t>一、工程概况</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457200" y="1052736"/>
            <a:ext cx="8147248" cy="5073427"/>
          </a:xfrm>
        </p:spPr>
        <p:txBody>
          <a:bodyPr/>
          <a:lstStyle/>
          <a:p>
            <a:pPr>
              <a:lnSpc>
                <a:spcPct val="130000"/>
              </a:lnSpc>
            </a:pPr>
            <a:r>
              <a:rPr lang="zh-CN" altLang="zh-CN" b="1" dirty="0">
                <a:latin typeface="微软雅黑" panose="020B0503020204020204" pitchFamily="34" charset="-122"/>
                <a:ea typeface="微软雅黑" panose="020B0503020204020204" pitchFamily="34" charset="-122"/>
              </a:rPr>
              <a:t>本工程为高层商用办公建筑，由</a:t>
            </a:r>
            <a:r>
              <a:rPr lang="en-US" altLang="zh-CN" b="1" dirty="0">
                <a:latin typeface="微软雅黑" panose="020B0503020204020204" pitchFamily="34" charset="-122"/>
                <a:ea typeface="微软雅黑" panose="020B0503020204020204" pitchFamily="34" charset="-122"/>
              </a:rPr>
              <a:t>A</a:t>
            </a:r>
            <a:r>
              <a:rPr lang="zh-CN" altLang="zh-CN" b="1" dirty="0">
                <a:latin typeface="微软雅黑" panose="020B0503020204020204" pitchFamily="34" charset="-122"/>
                <a:ea typeface="微软雅黑" panose="020B0503020204020204" pitchFamily="34" charset="-122"/>
              </a:rPr>
              <a:t>座、</a:t>
            </a:r>
            <a:r>
              <a:rPr lang="en-US" altLang="zh-CN" b="1" dirty="0">
                <a:latin typeface="微软雅黑" panose="020B0503020204020204" pitchFamily="34" charset="-122"/>
                <a:ea typeface="微软雅黑" panose="020B0503020204020204" pitchFamily="34" charset="-122"/>
              </a:rPr>
              <a:t>B</a:t>
            </a:r>
            <a:r>
              <a:rPr lang="zh-CN" altLang="zh-CN" b="1" dirty="0">
                <a:latin typeface="微软雅黑" panose="020B0503020204020204" pitchFamily="34" charset="-122"/>
                <a:ea typeface="微软雅黑" panose="020B0503020204020204" pitchFamily="34" charset="-122"/>
              </a:rPr>
              <a:t>座三层裙楼，地上</a:t>
            </a:r>
            <a:r>
              <a:rPr lang="en-US" altLang="zh-CN" b="1" dirty="0">
                <a:latin typeface="微软雅黑" panose="020B0503020204020204" pitchFamily="34" charset="-122"/>
                <a:ea typeface="微软雅黑" panose="020B0503020204020204" pitchFamily="34" charset="-122"/>
              </a:rPr>
              <a:t>26</a:t>
            </a:r>
            <a:r>
              <a:rPr lang="zh-CN" altLang="zh-CN" b="1" dirty="0">
                <a:latin typeface="微软雅黑" panose="020B0503020204020204" pitchFamily="34" charset="-122"/>
                <a:ea typeface="微软雅黑" panose="020B0503020204020204" pitchFamily="34" charset="-122"/>
              </a:rPr>
              <a:t>层、地下三层组成，位于长沙市雨花区湘府东路旁，圭塘河畔，毗邻省森林植物园，是一栋智能化，现代化办公大楼。总建筑面积为</a:t>
            </a:r>
            <a:r>
              <a:rPr lang="en-US" altLang="zh-CN" b="1" dirty="0">
                <a:latin typeface="微软雅黑" panose="020B0503020204020204" pitchFamily="34" charset="-122"/>
                <a:ea typeface="微软雅黑" panose="020B0503020204020204" pitchFamily="34" charset="-122"/>
              </a:rPr>
              <a:t>83783.27</a:t>
            </a:r>
            <a:r>
              <a:rPr lang="zh-CN" altLang="zh-CN" b="1" dirty="0">
                <a:latin typeface="微软雅黑" panose="020B0503020204020204" pitchFamily="34" charset="-122"/>
                <a:ea typeface="微软雅黑" panose="020B0503020204020204" pitchFamily="34" charset="-122"/>
              </a:rPr>
              <a:t>平方米；建筑总高度为</a:t>
            </a:r>
            <a:r>
              <a:rPr lang="en-US" altLang="zh-CN" b="1" dirty="0">
                <a:latin typeface="微软雅黑" panose="020B0503020204020204" pitchFamily="34" charset="-122"/>
                <a:ea typeface="微软雅黑" panose="020B0503020204020204" pitchFamily="34" charset="-122"/>
              </a:rPr>
              <a:t>99.97</a:t>
            </a:r>
            <a:r>
              <a:rPr lang="zh-CN" altLang="zh-CN" b="1" dirty="0">
                <a:latin typeface="微软雅黑" panose="020B0503020204020204" pitchFamily="34" charset="-122"/>
                <a:ea typeface="微软雅黑" panose="020B0503020204020204" pitchFamily="34" charset="-122"/>
              </a:rPr>
              <a:t>米。地下室为车库及设备用房等，总造价</a:t>
            </a:r>
            <a:r>
              <a:rPr lang="en-US" altLang="zh-CN" b="1" dirty="0">
                <a:latin typeface="微软雅黑" panose="020B0503020204020204" pitchFamily="34" charset="-122"/>
                <a:ea typeface="微软雅黑" panose="020B0503020204020204" pitchFamily="34" charset="-122"/>
              </a:rPr>
              <a:t>44269.26</a:t>
            </a:r>
            <a:r>
              <a:rPr lang="zh-CN" altLang="zh-CN" b="1" dirty="0">
                <a:latin typeface="微软雅黑" panose="020B0503020204020204" pitchFamily="34" charset="-122"/>
                <a:ea typeface="微软雅黑" panose="020B0503020204020204" pitchFamily="34" charset="-122"/>
              </a:rPr>
              <a:t>万元。主体结构为框架核心筒结构，主体结构混凝土强度为</a:t>
            </a:r>
            <a:r>
              <a:rPr lang="en-US" altLang="zh-CN" b="1" dirty="0">
                <a:latin typeface="微软雅黑" panose="020B0503020204020204" pitchFamily="34" charset="-122"/>
                <a:ea typeface="微软雅黑" panose="020B0503020204020204" pitchFamily="34" charset="-122"/>
              </a:rPr>
              <a:t>C30</a:t>
            </a:r>
            <a:r>
              <a:rPr lang="zh-CN" altLang="zh-CN"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C60</a:t>
            </a:r>
            <a:r>
              <a:rPr lang="zh-CN" altLang="zh-CN" b="1" dirty="0">
                <a:latin typeface="微软雅黑" panose="020B0503020204020204" pitchFamily="34" charset="-122"/>
                <a:ea typeface="微软雅黑" panose="020B0503020204020204" pitchFamily="34" charset="-122"/>
              </a:rPr>
              <a:t>，内外填充墙为加气砼砌块、页岩空心砖砌筑，混合砂浆砌筑（强度等级为</a:t>
            </a:r>
            <a:r>
              <a:rPr lang="en-US" altLang="zh-CN" b="1" dirty="0">
                <a:latin typeface="微软雅黑" panose="020B0503020204020204" pitchFamily="34" charset="-122"/>
                <a:ea typeface="微软雅黑" panose="020B0503020204020204" pitchFamily="34" charset="-122"/>
              </a:rPr>
              <a:t>M5.0</a:t>
            </a:r>
            <a:r>
              <a:rPr lang="zh-CN" altLang="zh-CN" b="1" dirty="0">
                <a:latin typeface="微软雅黑" panose="020B0503020204020204" pitchFamily="34" charset="-122"/>
                <a:ea typeface="微软雅黑" panose="020B0503020204020204" pitchFamily="34" charset="-122"/>
              </a:rPr>
              <a:t>），构造柱、预制小件（过梁）混凝土</a:t>
            </a:r>
            <a:r>
              <a:rPr lang="en-US" altLang="zh-CN" b="1" dirty="0">
                <a:latin typeface="微软雅黑" panose="020B0503020204020204" pitchFamily="34" charset="-122"/>
                <a:ea typeface="微软雅黑" panose="020B0503020204020204" pitchFamily="34" charset="-122"/>
              </a:rPr>
              <a:t>C2</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6939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5616" y="193770"/>
            <a:ext cx="6843738" cy="642942"/>
          </a:xfrm>
        </p:spPr>
        <p:txBody>
          <a:bodyPr>
            <a:normAutofit/>
          </a:bodyPr>
          <a:lstStyle/>
          <a:p>
            <a:pPr lvl="0" algn="ctr"/>
            <a:r>
              <a:rPr lang="zh-CN" altLang="en-US" sz="2800" dirty="0">
                <a:latin typeface="微软雅黑" panose="020B0503020204020204" pitchFamily="34" charset="-122"/>
                <a:ea typeface="微软雅黑" panose="020B0503020204020204" pitchFamily="34" charset="-122"/>
              </a:rPr>
              <a:t>一、工程概况</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323528" y="1052736"/>
            <a:ext cx="8496944" cy="5073427"/>
          </a:xfrm>
        </p:spPr>
        <p:txBody>
          <a:bodyPr/>
          <a:lstStyle/>
          <a:p>
            <a:pPr>
              <a:lnSpc>
                <a:spcPct val="110000"/>
              </a:lnSpc>
            </a:pPr>
            <a:r>
              <a:rPr lang="zh-CN" altLang="en-US" b="1" dirty="0">
                <a:latin typeface="微软雅黑" panose="020B0503020204020204" pitchFamily="34" charset="-122"/>
                <a:ea typeface="微软雅黑" panose="020B0503020204020204" pitchFamily="34" charset="-122"/>
              </a:rPr>
              <a:t>屋面平屋面，</a:t>
            </a:r>
            <a:r>
              <a:rPr lang="en-US" altLang="zh-CN" b="1" dirty="0">
                <a:latin typeface="微软雅黑" panose="020B0503020204020204" pitchFamily="34" charset="-122"/>
                <a:ea typeface="微软雅黑" panose="020B0503020204020204" pitchFamily="34" charset="-122"/>
              </a:rPr>
              <a:t>SBS</a:t>
            </a:r>
            <a:r>
              <a:rPr lang="zh-CN" altLang="en-US" b="1" dirty="0">
                <a:latin typeface="微软雅黑" panose="020B0503020204020204" pitchFamily="34" charset="-122"/>
                <a:ea typeface="微软雅黑" panose="020B0503020204020204" pitchFamily="34" charset="-122"/>
              </a:rPr>
              <a:t>改性沥青卷材防水层</a:t>
            </a:r>
            <a:r>
              <a:rPr lang="en-US" altLang="zh-CN" b="1" dirty="0">
                <a:latin typeface="微软雅黑" panose="020B0503020204020204" pitchFamily="34" charset="-122"/>
                <a:ea typeface="微软雅黑" panose="020B0503020204020204" pitchFamily="34" charset="-122"/>
              </a:rPr>
              <a:t>3mm</a:t>
            </a:r>
            <a:r>
              <a:rPr lang="zh-CN" altLang="en-US" b="1" dirty="0">
                <a:latin typeface="微软雅黑" panose="020B0503020204020204" pitchFamily="34" charset="-122"/>
                <a:ea typeface="微软雅黑" panose="020B0503020204020204" pitchFamily="34" charset="-122"/>
              </a:rPr>
              <a:t>，挤塑板保温层</a:t>
            </a:r>
            <a:r>
              <a:rPr lang="en-US" altLang="zh-CN" b="1" dirty="0">
                <a:latin typeface="微软雅黑" panose="020B0503020204020204" pitchFamily="34" charset="-122"/>
                <a:ea typeface="微软雅黑" panose="020B0503020204020204" pitchFamily="34" charset="-122"/>
              </a:rPr>
              <a:t>30mm</a:t>
            </a:r>
            <a:r>
              <a:rPr lang="zh-CN" altLang="en-US" b="1" dirty="0">
                <a:latin typeface="微软雅黑" panose="020B0503020204020204" pitchFamily="34" charset="-122"/>
                <a:ea typeface="微软雅黑" panose="020B0503020204020204" pitchFamily="34" charset="-122"/>
              </a:rPr>
              <a:t>，细石混凝土</a:t>
            </a:r>
            <a:r>
              <a:rPr lang="en-US" altLang="zh-CN" b="1" dirty="0">
                <a:latin typeface="微软雅黑" panose="020B0503020204020204" pitchFamily="34" charset="-122"/>
                <a:ea typeface="微软雅黑" panose="020B0503020204020204" pitchFamily="34" charset="-122"/>
              </a:rPr>
              <a:t>C25</a:t>
            </a:r>
            <a:r>
              <a:rPr lang="zh-CN" altLang="en-US" b="1" dirty="0">
                <a:latin typeface="微软雅黑" panose="020B0503020204020204" pitchFamily="34" charset="-122"/>
                <a:ea typeface="微软雅黑" panose="020B0503020204020204" pitchFamily="34" charset="-122"/>
              </a:rPr>
              <a:t>防水层</a:t>
            </a:r>
            <a:r>
              <a:rPr lang="en-US" altLang="zh-CN" b="1" dirty="0">
                <a:latin typeface="微软雅黑" panose="020B0503020204020204" pitchFamily="34" charset="-122"/>
                <a:ea typeface="微软雅黑" panose="020B0503020204020204" pitchFamily="34" charset="-122"/>
              </a:rPr>
              <a:t>40</a:t>
            </a:r>
            <a:r>
              <a:rPr lang="zh-CN" altLang="en-US" b="1" dirty="0">
                <a:latin typeface="微软雅黑" panose="020B0503020204020204" pitchFamily="34" charset="-122"/>
                <a:ea typeface="微软雅黑" panose="020B0503020204020204" pitchFamily="34" charset="-122"/>
              </a:rPr>
              <a:t>厚。</a:t>
            </a:r>
          </a:p>
          <a:p>
            <a:pPr>
              <a:lnSpc>
                <a:spcPct val="110000"/>
              </a:lnSpc>
            </a:pPr>
            <a:r>
              <a:rPr lang="zh-CN" altLang="en-US" b="1" dirty="0">
                <a:latin typeface="微软雅黑" panose="020B0503020204020204" pitchFamily="34" charset="-122"/>
                <a:ea typeface="微软雅黑" panose="020B0503020204020204" pitchFamily="34" charset="-122"/>
              </a:rPr>
              <a:t>户内为精装修。电梯前室为白色石材，电梯前室内墙处挂铝板和石材组合，吊顶为白色铝板； 外墙为石材幕墙和玻璃幕墙组合，窗为</a:t>
            </a:r>
            <a:r>
              <a:rPr lang="en-US" altLang="zh-CN" b="1" dirty="0">
                <a:latin typeface="微软雅黑" panose="020B0503020204020204" pitchFamily="34" charset="-122"/>
                <a:ea typeface="微软雅黑" panose="020B0503020204020204" pitchFamily="34" charset="-122"/>
              </a:rPr>
              <a:t>5+9A+5</a:t>
            </a:r>
            <a:r>
              <a:rPr lang="zh-CN" altLang="en-US" b="1" dirty="0">
                <a:latin typeface="微软雅黑" panose="020B0503020204020204" pitchFamily="34" charset="-122"/>
                <a:ea typeface="微软雅黑" panose="020B0503020204020204" pitchFamily="34" charset="-122"/>
              </a:rPr>
              <a:t>二层中空玻璃铝合金窗；室内地面为玻化砖，局部为实木地板；走廊吊顶为白色铝合板，室内吊顶为矿棉板。</a:t>
            </a:r>
          </a:p>
          <a:p>
            <a:pPr>
              <a:lnSpc>
                <a:spcPct val="110000"/>
              </a:lnSpc>
            </a:pPr>
            <a:r>
              <a:rPr lang="zh-CN" altLang="en-US" b="1" dirty="0">
                <a:latin typeface="微软雅黑" panose="020B0503020204020204" pitchFamily="34" charset="-122"/>
                <a:ea typeface="微软雅黑" panose="020B0503020204020204" pitchFamily="34" charset="-122"/>
              </a:rPr>
              <a:t>排水工程：室内排水管和雨水管采用</a:t>
            </a:r>
            <a:r>
              <a:rPr lang="en-US" altLang="zh-CN" b="1" dirty="0">
                <a:latin typeface="微软雅黑" panose="020B0503020204020204" pitchFamily="34" charset="-122"/>
                <a:ea typeface="微软雅黑" panose="020B0503020204020204" pitchFamily="34" charset="-122"/>
              </a:rPr>
              <a:t>PVC</a:t>
            </a:r>
            <a:r>
              <a:rPr lang="zh-CN" altLang="en-US" b="1" dirty="0">
                <a:latin typeface="微软雅黑" panose="020B0503020204020204" pitchFamily="34" charset="-122"/>
                <a:ea typeface="微软雅黑" panose="020B0503020204020204" pitchFamily="34" charset="-122"/>
              </a:rPr>
              <a:t>管材安装。</a:t>
            </a:r>
          </a:p>
          <a:p>
            <a:pPr>
              <a:lnSpc>
                <a:spcPct val="110000"/>
              </a:lnSpc>
            </a:pPr>
            <a:r>
              <a:rPr lang="zh-CN" altLang="en-US" b="1" dirty="0">
                <a:latin typeface="微软雅黑" panose="020B0503020204020204" pitchFamily="34" charset="-122"/>
                <a:ea typeface="微软雅黑" panose="020B0503020204020204" pitchFamily="34" charset="-122"/>
              </a:rPr>
              <a:t>节能工程</a:t>
            </a: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聚苯挤塑板外墙保温，挤塑板保温隔热屋面、窗为</a:t>
            </a:r>
            <a:r>
              <a:rPr lang="en-US" altLang="zh-CN" b="1" dirty="0">
                <a:latin typeface="微软雅黑" panose="020B0503020204020204" pitchFamily="34" charset="-122"/>
                <a:ea typeface="微软雅黑" panose="020B0503020204020204" pitchFamily="34" charset="-122"/>
              </a:rPr>
              <a:t>5+9A+5 </a:t>
            </a:r>
            <a:r>
              <a:rPr lang="zh-CN" altLang="en-US" b="1" dirty="0">
                <a:latin typeface="微软雅黑" panose="020B0503020204020204" pitchFamily="34" charset="-122"/>
                <a:ea typeface="微软雅黑" panose="020B0503020204020204" pitchFamily="34" charset="-122"/>
              </a:rPr>
              <a:t>中空玻璃铝合金窗二层中空玻璃隔热保温层</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13825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zh-CN" dirty="0">
                <a:solidFill>
                  <a:schemeClr val="bg1">
                    <a:lumMod val="95000"/>
                  </a:schemeClr>
                </a:solidFill>
              </a:rPr>
              <a:t>二、参建单位</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251520" y="1124322"/>
            <a:ext cx="8064896" cy="4320902"/>
          </a:xfrm>
        </p:spPr>
        <p:txBody>
          <a:bodyPr/>
          <a:lstStyle/>
          <a:p>
            <a:r>
              <a:rPr lang="zh-CN" altLang="zh-CN" sz="2800" b="1" dirty="0" smtClean="0">
                <a:solidFill>
                  <a:schemeClr val="tx2"/>
                </a:solidFill>
                <a:latin typeface="微软雅黑" panose="020B0503020204020204" pitchFamily="34" charset="-122"/>
                <a:ea typeface="微软雅黑" panose="020B0503020204020204" pitchFamily="34" charset="-122"/>
              </a:rPr>
              <a:t>建设单位</a:t>
            </a:r>
            <a:r>
              <a:rPr lang="zh-CN" altLang="zh-CN" sz="2800" b="1" dirty="0">
                <a:solidFill>
                  <a:schemeClr val="tx2"/>
                </a:solidFill>
                <a:latin typeface="微软雅黑" panose="020B0503020204020204" pitchFamily="34" charset="-122"/>
                <a:ea typeface="微软雅黑" panose="020B0503020204020204" pitchFamily="34" charset="-122"/>
              </a:rPr>
              <a:t>：</a:t>
            </a:r>
            <a:r>
              <a:rPr lang="zh-CN" altLang="zh-CN" sz="2800" b="1" dirty="0" smtClean="0">
                <a:solidFill>
                  <a:schemeClr val="tx2"/>
                </a:solidFill>
                <a:latin typeface="微软雅黑" panose="020B0503020204020204" pitchFamily="34" charset="-122"/>
                <a:ea typeface="微软雅黑" panose="020B0503020204020204" pitchFamily="34" charset="-122"/>
              </a:rPr>
              <a:t>湖南东润房地产开发有限责任公司</a:t>
            </a:r>
            <a:endParaRPr lang="en-US" altLang="zh-CN" sz="2800" b="1" dirty="0">
              <a:solidFill>
                <a:schemeClr val="tx2"/>
              </a:solidFill>
              <a:latin typeface="微软雅黑" panose="020B0503020204020204" pitchFamily="34" charset="-122"/>
              <a:ea typeface="微软雅黑" panose="020B0503020204020204" pitchFamily="34" charset="-122"/>
            </a:endParaRPr>
          </a:p>
          <a:p>
            <a:r>
              <a:rPr lang="zh-CN" altLang="zh-CN" sz="2800" b="1" dirty="0" smtClean="0">
                <a:solidFill>
                  <a:schemeClr val="tx2"/>
                </a:solidFill>
                <a:latin typeface="微软雅黑" panose="020B0503020204020204" pitchFamily="34" charset="-122"/>
                <a:ea typeface="微软雅黑" panose="020B0503020204020204" pitchFamily="34" charset="-122"/>
              </a:rPr>
              <a:t>监理</a:t>
            </a:r>
            <a:r>
              <a:rPr lang="zh-CN" altLang="zh-CN" sz="2800" b="1" dirty="0">
                <a:solidFill>
                  <a:schemeClr val="tx2"/>
                </a:solidFill>
                <a:latin typeface="微软雅黑" panose="020B0503020204020204" pitchFamily="34" charset="-122"/>
                <a:ea typeface="微软雅黑" panose="020B0503020204020204" pitchFamily="34" charset="-122"/>
              </a:rPr>
              <a:t>单位：湖南长顺项目管理</a:t>
            </a:r>
            <a:r>
              <a:rPr lang="zh-CN" altLang="zh-CN" sz="2800" b="1" dirty="0" smtClean="0">
                <a:solidFill>
                  <a:schemeClr val="tx2"/>
                </a:solidFill>
                <a:latin typeface="微软雅黑" panose="020B0503020204020204" pitchFamily="34" charset="-122"/>
                <a:ea typeface="微软雅黑" panose="020B0503020204020204" pitchFamily="34" charset="-122"/>
              </a:rPr>
              <a:t>有限公司</a:t>
            </a:r>
            <a:endParaRPr lang="en-US" altLang="zh-CN" sz="2800" b="1" dirty="0">
              <a:solidFill>
                <a:schemeClr val="tx2"/>
              </a:solidFill>
              <a:latin typeface="微软雅黑" panose="020B0503020204020204" pitchFamily="34" charset="-122"/>
              <a:ea typeface="微软雅黑" panose="020B0503020204020204" pitchFamily="34" charset="-122"/>
            </a:endParaRPr>
          </a:p>
          <a:p>
            <a:r>
              <a:rPr lang="zh-CN" altLang="zh-CN" sz="2800" b="1" dirty="0" smtClean="0">
                <a:solidFill>
                  <a:schemeClr val="tx2"/>
                </a:solidFill>
                <a:latin typeface="微软雅黑" panose="020B0503020204020204" pitchFamily="34" charset="-122"/>
                <a:ea typeface="微软雅黑" panose="020B0503020204020204" pitchFamily="34" charset="-122"/>
              </a:rPr>
              <a:t>设计</a:t>
            </a:r>
            <a:r>
              <a:rPr lang="zh-CN" altLang="zh-CN" sz="2800" b="1" dirty="0">
                <a:solidFill>
                  <a:schemeClr val="tx2"/>
                </a:solidFill>
                <a:latin typeface="微软雅黑" panose="020B0503020204020204" pitchFamily="34" charset="-122"/>
                <a:ea typeface="微软雅黑" panose="020B0503020204020204" pitchFamily="34" charset="-122"/>
              </a:rPr>
              <a:t>单位：中冶南方工程技术</a:t>
            </a:r>
            <a:r>
              <a:rPr lang="zh-CN" altLang="zh-CN" sz="2800" b="1" dirty="0" smtClean="0">
                <a:solidFill>
                  <a:schemeClr val="tx2"/>
                </a:solidFill>
                <a:latin typeface="微软雅黑" panose="020B0503020204020204" pitchFamily="34" charset="-122"/>
                <a:ea typeface="微软雅黑" panose="020B0503020204020204" pitchFamily="34" charset="-122"/>
              </a:rPr>
              <a:t>有限公司</a:t>
            </a:r>
            <a:endParaRPr lang="en-US" altLang="zh-CN" sz="2800" b="1" dirty="0">
              <a:solidFill>
                <a:schemeClr val="tx2"/>
              </a:solidFill>
              <a:latin typeface="微软雅黑" panose="020B0503020204020204" pitchFamily="34" charset="-122"/>
              <a:ea typeface="微软雅黑" panose="020B0503020204020204" pitchFamily="34" charset="-122"/>
            </a:endParaRPr>
          </a:p>
          <a:p>
            <a:r>
              <a:rPr lang="zh-CN" altLang="zh-CN" sz="2800" b="1" dirty="0" smtClean="0">
                <a:solidFill>
                  <a:schemeClr val="tx2"/>
                </a:solidFill>
                <a:latin typeface="微软雅黑" panose="020B0503020204020204" pitchFamily="34" charset="-122"/>
                <a:ea typeface="微软雅黑" panose="020B0503020204020204" pitchFamily="34" charset="-122"/>
              </a:rPr>
              <a:t>勘察</a:t>
            </a:r>
            <a:r>
              <a:rPr lang="zh-CN" altLang="zh-CN" sz="2800" b="1" dirty="0">
                <a:solidFill>
                  <a:schemeClr val="tx2"/>
                </a:solidFill>
                <a:latin typeface="微软雅黑" panose="020B0503020204020204" pitchFamily="34" charset="-122"/>
                <a:ea typeface="微软雅黑" panose="020B0503020204020204" pitchFamily="34" charset="-122"/>
              </a:rPr>
              <a:t>单位：湖南省</a:t>
            </a:r>
            <a:r>
              <a:rPr lang="zh-CN" altLang="zh-CN" sz="2800" b="1" dirty="0" smtClean="0">
                <a:solidFill>
                  <a:schemeClr val="tx2"/>
                </a:solidFill>
                <a:latin typeface="微软雅黑" panose="020B0503020204020204" pitchFamily="34" charset="-122"/>
                <a:ea typeface="微软雅黑" panose="020B0503020204020204" pitchFamily="34" charset="-122"/>
              </a:rPr>
              <a:t>建筑设计院</a:t>
            </a:r>
            <a:endParaRPr lang="en-US" altLang="zh-CN" sz="2800" b="1" dirty="0">
              <a:solidFill>
                <a:schemeClr val="tx2"/>
              </a:solidFill>
              <a:latin typeface="微软雅黑" panose="020B0503020204020204" pitchFamily="34" charset="-122"/>
              <a:ea typeface="微软雅黑" panose="020B0503020204020204" pitchFamily="34" charset="-122"/>
            </a:endParaRPr>
          </a:p>
          <a:p>
            <a:r>
              <a:rPr lang="zh-CN" altLang="zh-CN" sz="2800" b="1" dirty="0" smtClean="0">
                <a:solidFill>
                  <a:schemeClr val="tx2"/>
                </a:solidFill>
                <a:latin typeface="微软雅黑" panose="020B0503020204020204" pitchFamily="34" charset="-122"/>
                <a:ea typeface="微软雅黑" panose="020B0503020204020204" pitchFamily="34" charset="-122"/>
              </a:rPr>
              <a:t>承包</a:t>
            </a:r>
            <a:r>
              <a:rPr lang="zh-CN" altLang="zh-CN" sz="2800" b="1" dirty="0">
                <a:solidFill>
                  <a:schemeClr val="tx2"/>
                </a:solidFill>
                <a:latin typeface="微软雅黑" panose="020B0503020204020204" pitchFamily="34" charset="-122"/>
                <a:ea typeface="微软雅黑" panose="020B0503020204020204" pitchFamily="34" charset="-122"/>
              </a:rPr>
              <a:t>单位：五矿二十三冶建设集团</a:t>
            </a:r>
            <a:r>
              <a:rPr lang="zh-CN" altLang="zh-CN" sz="2800" b="1" dirty="0" smtClean="0">
                <a:solidFill>
                  <a:schemeClr val="tx2"/>
                </a:solidFill>
                <a:latin typeface="微软雅黑" panose="020B0503020204020204" pitchFamily="34" charset="-122"/>
                <a:ea typeface="微软雅黑" panose="020B0503020204020204" pitchFamily="34" charset="-122"/>
              </a:rPr>
              <a:t>有限公司</a:t>
            </a:r>
            <a:endParaRPr lang="en-US" altLang="zh-CN" sz="2800" b="1" dirty="0">
              <a:solidFill>
                <a:schemeClr val="tx2"/>
              </a:solidFill>
              <a:latin typeface="微软雅黑" panose="020B0503020204020204" pitchFamily="34" charset="-122"/>
              <a:ea typeface="微软雅黑" panose="020B0503020204020204" pitchFamily="34" charset="-122"/>
            </a:endParaRPr>
          </a:p>
          <a:p>
            <a:r>
              <a:rPr lang="zh-CN" altLang="zh-CN" sz="2800" b="1" dirty="0" smtClean="0">
                <a:solidFill>
                  <a:schemeClr val="tx2"/>
                </a:solidFill>
                <a:latin typeface="微软雅黑" panose="020B0503020204020204" pitchFamily="34" charset="-122"/>
                <a:ea typeface="微软雅黑" panose="020B0503020204020204" pitchFamily="34" charset="-122"/>
              </a:rPr>
              <a:t>质量监督</a:t>
            </a:r>
            <a:r>
              <a:rPr lang="zh-CN" altLang="zh-CN" sz="2800" b="1" dirty="0">
                <a:solidFill>
                  <a:schemeClr val="tx2"/>
                </a:solidFill>
                <a:latin typeface="微软雅黑" panose="020B0503020204020204" pitchFamily="34" charset="-122"/>
                <a:ea typeface="微软雅黑" panose="020B0503020204020204" pitchFamily="34" charset="-122"/>
              </a:rPr>
              <a:t>单位：湖南省直属工程质量安全监督站</a:t>
            </a:r>
            <a:endParaRPr lang="en-US" altLang="zh-CN" sz="2800" b="1" dirty="0" smtClean="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descr="image004"/>
          <p:cNvPicPr>
            <a:picLocks noChangeAspect="1" noChangeArrowheads="1"/>
          </p:cNvPicPr>
          <p:nvPr/>
        </p:nvPicPr>
        <p:blipFill>
          <a:blip r:embed="rId2"/>
          <a:srcRect t="23114"/>
          <a:stretch>
            <a:fillRect/>
          </a:stretch>
        </p:blipFill>
        <p:spPr bwMode="auto">
          <a:xfrm>
            <a:off x="714348" y="38076"/>
            <a:ext cx="866950" cy="876922"/>
          </a:xfrm>
          <a:prstGeom prst="rect">
            <a:avLst/>
          </a:prstGeom>
          <a:noFill/>
          <a:ln w="9525">
            <a:noFill/>
            <a:miter lim="800000"/>
            <a:headEnd/>
            <a:tailEnd/>
          </a:ln>
        </p:spPr>
      </p:pic>
      <p:sp>
        <p:nvSpPr>
          <p:cNvPr id="5" name="内容占位符 1"/>
          <p:cNvSpPr txBox="1">
            <a:spLocks/>
          </p:cNvSpPr>
          <p:nvPr/>
        </p:nvSpPr>
        <p:spPr>
          <a:xfrm>
            <a:off x="421760" y="914998"/>
            <a:ext cx="7750640" cy="3240359"/>
          </a:xfrm>
          <a:prstGeom prst="rect">
            <a:avLst/>
          </a:prstGeom>
        </p:spPr>
        <p:txBody>
          <a:bodyPr/>
          <a:lst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200000"/>
              </a:lnSpc>
            </a:pPr>
            <a:r>
              <a:rPr lang="en-US" altLang="zh-CN" sz="2800" b="1" u="sng" dirty="0" smtClean="0">
                <a:solidFill>
                  <a:schemeClr val="tx2"/>
                </a:solidFill>
              </a:rPr>
              <a:t>1</a:t>
            </a:r>
            <a:r>
              <a:rPr lang="en-US" altLang="zh-CN" sz="2800" b="1" u="sng" dirty="0">
                <a:solidFill>
                  <a:schemeClr val="tx2"/>
                </a:solidFill>
              </a:rPr>
              <a:t>. </a:t>
            </a:r>
            <a:r>
              <a:rPr lang="zh-CN" altLang="zh-CN" sz="2800" b="1" u="sng" dirty="0">
                <a:solidFill>
                  <a:schemeClr val="tx2"/>
                </a:solidFill>
              </a:rPr>
              <a:t>监理</a:t>
            </a:r>
            <a:r>
              <a:rPr lang="zh-CN" altLang="zh-CN" sz="2800" b="1" u="sng" dirty="0" smtClean="0">
                <a:solidFill>
                  <a:schemeClr val="tx2"/>
                </a:solidFill>
              </a:rPr>
              <a:t>组织</a:t>
            </a:r>
            <a:endParaRPr lang="en-US" altLang="zh-CN" sz="2800" b="1" u="sng" dirty="0">
              <a:solidFill>
                <a:schemeClr val="tx2"/>
              </a:solidFill>
            </a:endParaRPr>
          </a:p>
          <a:p>
            <a:pPr>
              <a:lnSpc>
                <a:spcPct val="200000"/>
              </a:lnSpc>
            </a:pPr>
            <a:r>
              <a:rPr lang="zh-CN" altLang="zh-CN" sz="2800" b="1" dirty="0" smtClean="0">
                <a:solidFill>
                  <a:schemeClr val="tx2"/>
                </a:solidFill>
              </a:rPr>
              <a:t>徐建设</a:t>
            </a:r>
            <a:r>
              <a:rPr lang="zh-CN" altLang="zh-CN" sz="2800" b="1" dirty="0">
                <a:solidFill>
                  <a:schemeClr val="tx2"/>
                </a:solidFill>
              </a:rPr>
              <a:t>同志为总监理工程师， 桂云安、童新元、李敏、周宇坤、陈铁为现场监理工程师，组成五矿·万境财智中心工程项目监理部</a:t>
            </a:r>
            <a:r>
              <a:rPr lang="zh-CN" altLang="zh-CN" sz="2800" b="1" dirty="0" smtClean="0">
                <a:solidFill>
                  <a:schemeClr val="tx2"/>
                </a:solidFill>
              </a:rPr>
              <a:t>。</a:t>
            </a:r>
            <a:endParaRPr lang="zh-CN" altLang="zh-CN" sz="2800" b="1" dirty="0">
              <a:solidFill>
                <a:schemeClr val="tx2"/>
              </a:solidFill>
            </a:endParaRPr>
          </a:p>
        </p:txBody>
      </p:sp>
      <p:sp>
        <p:nvSpPr>
          <p:cNvPr id="6" name="标题 5"/>
          <p:cNvSpPr txBox="1">
            <a:spLocks/>
          </p:cNvSpPr>
          <p:nvPr/>
        </p:nvSpPr>
        <p:spPr>
          <a:xfrm>
            <a:off x="1331640" y="238691"/>
            <a:ext cx="7127904" cy="454005"/>
          </a:xfrm>
          <a:prstGeom prst="rect">
            <a:avLst/>
          </a:prstGeom>
        </p:spPr>
        <p:txBody>
          <a:bodyPr/>
          <a:lst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a:lstStyle>
          <a:p>
            <a:r>
              <a:rPr lang="zh-CN" altLang="en-US" dirty="0">
                <a:solidFill>
                  <a:schemeClr val="bg1">
                    <a:lumMod val="95000"/>
                  </a:schemeClr>
                </a:solidFill>
              </a:rPr>
              <a:t>三</a:t>
            </a:r>
            <a:r>
              <a:rPr lang="zh-CN" altLang="zh-CN" dirty="0" smtClean="0">
                <a:solidFill>
                  <a:schemeClr val="bg1">
                    <a:lumMod val="95000"/>
                  </a:schemeClr>
                </a:solidFill>
              </a:rPr>
              <a:t>、</a:t>
            </a:r>
            <a:r>
              <a:rPr lang="zh-CN" altLang="en-US" dirty="0">
                <a:solidFill>
                  <a:schemeClr val="bg1">
                    <a:lumMod val="95000"/>
                  </a:schemeClr>
                </a:solidFill>
              </a:rPr>
              <a:t>监理组织及监理</a:t>
            </a:r>
            <a:r>
              <a:rPr lang="zh-CN" altLang="en-US" dirty="0" smtClean="0">
                <a:solidFill>
                  <a:schemeClr val="bg1">
                    <a:lumMod val="95000"/>
                  </a:schemeClr>
                </a:solidFill>
              </a:rPr>
              <a:t>制度</a:t>
            </a:r>
            <a:endParaRPr lang="zh-CN" altLang="en-US" dirty="0" smtClean="0">
              <a:solidFill>
                <a:schemeClr val="bg1">
                  <a:lumMod val="95000"/>
                </a:schemeClr>
              </a:solidFill>
            </a:endParaRPr>
          </a:p>
        </p:txBody>
      </p:sp>
    </p:spTree>
    <p:extLst>
      <p:ext uri="{BB962C8B-B14F-4D97-AF65-F5344CB8AC3E}">
        <p14:creationId xmlns:p14="http://schemas.microsoft.com/office/powerpoint/2010/main" val="36849426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descr="image004"/>
          <p:cNvPicPr>
            <a:picLocks noChangeAspect="1" noChangeArrowheads="1"/>
          </p:cNvPicPr>
          <p:nvPr/>
        </p:nvPicPr>
        <p:blipFill>
          <a:blip r:embed="rId2"/>
          <a:srcRect t="23114"/>
          <a:stretch>
            <a:fillRect/>
          </a:stretch>
        </p:blipFill>
        <p:spPr bwMode="auto">
          <a:xfrm>
            <a:off x="714348" y="38076"/>
            <a:ext cx="866950" cy="876922"/>
          </a:xfrm>
          <a:prstGeom prst="rect">
            <a:avLst/>
          </a:prstGeom>
          <a:noFill/>
          <a:ln w="9525">
            <a:noFill/>
            <a:miter lim="800000"/>
            <a:headEnd/>
            <a:tailEnd/>
          </a:ln>
        </p:spPr>
      </p:pic>
      <p:sp>
        <p:nvSpPr>
          <p:cNvPr id="5" name="内容占位符 1"/>
          <p:cNvSpPr txBox="1">
            <a:spLocks/>
          </p:cNvSpPr>
          <p:nvPr/>
        </p:nvSpPr>
        <p:spPr>
          <a:xfrm>
            <a:off x="107504" y="980729"/>
            <a:ext cx="8208912" cy="1152127"/>
          </a:xfrm>
          <a:prstGeom prst="rect">
            <a:avLst/>
          </a:prstGeom>
        </p:spPr>
        <p:txBody>
          <a:bodyPr/>
          <a:lst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40000"/>
              </a:lnSpc>
            </a:pPr>
            <a:r>
              <a:rPr lang="en-US" altLang="zh-CN" sz="2800" b="1" u="sng" dirty="0" smtClean="0">
                <a:solidFill>
                  <a:schemeClr val="tx2"/>
                </a:solidFill>
              </a:rPr>
              <a:t>2</a:t>
            </a:r>
            <a:r>
              <a:rPr lang="en-US" altLang="zh-CN" sz="2800" b="1" u="sng" dirty="0">
                <a:solidFill>
                  <a:schemeClr val="tx2"/>
                </a:solidFill>
              </a:rPr>
              <a:t>. </a:t>
            </a:r>
            <a:r>
              <a:rPr lang="zh-CN" altLang="zh-CN" sz="2800" b="1" u="sng" dirty="0">
                <a:solidFill>
                  <a:schemeClr val="tx2"/>
                </a:solidFill>
              </a:rPr>
              <a:t>监理</a:t>
            </a:r>
            <a:r>
              <a:rPr lang="zh-CN" altLang="zh-CN" sz="2800" b="1" u="sng" dirty="0" smtClean="0">
                <a:solidFill>
                  <a:schemeClr val="tx2"/>
                </a:solidFill>
              </a:rPr>
              <a:t>制度</a:t>
            </a:r>
            <a:endParaRPr lang="en-US" altLang="zh-CN" sz="2800" b="1" u="sng" dirty="0" smtClean="0">
              <a:solidFill>
                <a:schemeClr val="tx2"/>
              </a:solidFill>
            </a:endParaRPr>
          </a:p>
          <a:p>
            <a:pPr>
              <a:lnSpc>
                <a:spcPct val="140000"/>
              </a:lnSpc>
            </a:pPr>
            <a:r>
              <a:rPr lang="zh-CN" altLang="zh-CN" sz="2800" b="1" dirty="0" smtClean="0">
                <a:solidFill>
                  <a:schemeClr val="tx2"/>
                </a:solidFill>
              </a:rPr>
              <a:t>按照</a:t>
            </a:r>
            <a:r>
              <a:rPr lang="zh-CN" altLang="zh-CN" sz="2800" b="1" dirty="0">
                <a:solidFill>
                  <a:schemeClr val="tx2"/>
                </a:solidFill>
              </a:rPr>
              <a:t>《建设工程监理规范》（</a:t>
            </a:r>
            <a:r>
              <a:rPr lang="en-US" altLang="zh-CN" sz="2800" b="1" dirty="0">
                <a:solidFill>
                  <a:schemeClr val="tx2"/>
                </a:solidFill>
              </a:rPr>
              <a:t>GB 50319—2000</a:t>
            </a:r>
            <a:r>
              <a:rPr lang="zh-CN" altLang="zh-CN" sz="2800" b="1" dirty="0">
                <a:solidFill>
                  <a:schemeClr val="tx2"/>
                </a:solidFill>
              </a:rPr>
              <a:t>）及相关文件的</a:t>
            </a:r>
            <a:r>
              <a:rPr lang="zh-CN" altLang="zh-CN" sz="2800" b="1" dirty="0" smtClean="0">
                <a:solidFill>
                  <a:schemeClr val="tx2"/>
                </a:solidFill>
              </a:rPr>
              <a:t>要求</a:t>
            </a:r>
            <a:r>
              <a:rPr lang="zh-CN" altLang="en-US" sz="2800" b="1" dirty="0">
                <a:solidFill>
                  <a:schemeClr val="tx2"/>
                </a:solidFill>
              </a:rPr>
              <a:t>，</a:t>
            </a:r>
            <a:r>
              <a:rPr lang="zh-CN" altLang="zh-CN" sz="2800" b="1" dirty="0" smtClean="0">
                <a:solidFill>
                  <a:schemeClr val="tx2"/>
                </a:solidFill>
              </a:rPr>
              <a:t>在</a:t>
            </a:r>
            <a:r>
              <a:rPr lang="zh-CN" altLang="zh-CN" sz="2800" b="1" dirty="0">
                <a:solidFill>
                  <a:schemeClr val="tx2"/>
                </a:solidFill>
              </a:rPr>
              <a:t>本项目建立了设计交底及施工图会审制度、工程质量验收报验制度、施工组织设计（方案）报审制度、开（复）工报审制度、进场原材料、成品及半成品、构配件检验及见证取样送检制度、隐蔽工程验收制度、工程质量检验制度、工程阶段性验收和竣工验收制度、保证资料核查制度、现场会议制度等。</a:t>
            </a:r>
            <a:endParaRPr lang="en-US" altLang="zh-CN" sz="2800" b="1" u="sng" dirty="0" smtClean="0">
              <a:solidFill>
                <a:schemeClr val="tx2"/>
              </a:solidFill>
              <a:latin typeface="微软雅黑" panose="020B0503020204020204" pitchFamily="34" charset="-122"/>
              <a:ea typeface="微软雅黑" panose="020B0503020204020204" pitchFamily="34" charset="-122"/>
            </a:endParaRPr>
          </a:p>
        </p:txBody>
      </p:sp>
      <p:sp>
        <p:nvSpPr>
          <p:cNvPr id="6" name="标题 5"/>
          <p:cNvSpPr txBox="1">
            <a:spLocks/>
          </p:cNvSpPr>
          <p:nvPr/>
        </p:nvSpPr>
        <p:spPr>
          <a:xfrm>
            <a:off x="1331640" y="238691"/>
            <a:ext cx="7127904" cy="454005"/>
          </a:xfrm>
          <a:prstGeom prst="rect">
            <a:avLst/>
          </a:prstGeom>
        </p:spPr>
        <p:txBody>
          <a:bodyPr/>
          <a:lst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a:lstStyle>
          <a:p>
            <a:r>
              <a:rPr lang="zh-CN" altLang="en-US" dirty="0">
                <a:solidFill>
                  <a:schemeClr val="bg1">
                    <a:lumMod val="95000"/>
                  </a:schemeClr>
                </a:solidFill>
              </a:rPr>
              <a:t>三</a:t>
            </a:r>
            <a:r>
              <a:rPr lang="zh-CN" altLang="zh-CN" dirty="0" smtClean="0">
                <a:solidFill>
                  <a:schemeClr val="bg1">
                    <a:lumMod val="95000"/>
                  </a:schemeClr>
                </a:solidFill>
              </a:rPr>
              <a:t>、</a:t>
            </a:r>
            <a:r>
              <a:rPr lang="zh-CN" altLang="en-US" dirty="0">
                <a:solidFill>
                  <a:schemeClr val="bg1">
                    <a:lumMod val="95000"/>
                  </a:schemeClr>
                </a:solidFill>
              </a:rPr>
              <a:t>监理组织及监理</a:t>
            </a:r>
            <a:r>
              <a:rPr lang="zh-CN" altLang="en-US" dirty="0" smtClean="0">
                <a:solidFill>
                  <a:schemeClr val="bg1">
                    <a:lumMod val="95000"/>
                  </a:schemeClr>
                </a:solidFill>
              </a:rPr>
              <a:t>制度</a:t>
            </a:r>
            <a:endParaRPr lang="zh-CN" altLang="en-US" dirty="0" smtClean="0">
              <a:solidFill>
                <a:schemeClr val="bg1">
                  <a:lumMod val="95000"/>
                </a:schemeClr>
              </a:solidFill>
            </a:endParaRPr>
          </a:p>
        </p:txBody>
      </p:sp>
    </p:spTree>
    <p:extLst>
      <p:ext uri="{BB962C8B-B14F-4D97-AF65-F5344CB8AC3E}">
        <p14:creationId xmlns:p14="http://schemas.microsoft.com/office/powerpoint/2010/main" val="3280638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en-US" dirty="0" smtClean="0">
                <a:solidFill>
                  <a:schemeClr val="bg1">
                    <a:lumMod val="95000"/>
                  </a:schemeClr>
                </a:solidFill>
              </a:rPr>
              <a:t>四</a:t>
            </a:r>
            <a:r>
              <a:rPr lang="zh-CN" altLang="zh-CN" dirty="0" smtClean="0">
                <a:solidFill>
                  <a:schemeClr val="bg1">
                    <a:lumMod val="95000"/>
                  </a:schemeClr>
                </a:solidFill>
              </a:rPr>
              <a:t>、</a:t>
            </a:r>
            <a:r>
              <a:rPr lang="zh-CN" altLang="en-US" dirty="0">
                <a:solidFill>
                  <a:schemeClr val="bg1">
                    <a:lumMod val="95000"/>
                  </a:schemeClr>
                </a:solidFill>
              </a:rPr>
              <a:t>监理工作开展</a:t>
            </a:r>
            <a:r>
              <a:rPr lang="zh-CN" altLang="en-US" dirty="0" smtClean="0">
                <a:solidFill>
                  <a:schemeClr val="bg1">
                    <a:lumMod val="95000"/>
                  </a:schemeClr>
                </a:solidFill>
              </a:rPr>
              <a:t>情况</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107504" y="764704"/>
            <a:ext cx="8208912" cy="5688632"/>
          </a:xfrm>
        </p:spPr>
        <p:txBody>
          <a:bodyPr/>
          <a:lstStyle/>
          <a:p>
            <a:pPr>
              <a:spcBef>
                <a:spcPts val="0"/>
              </a:spcBef>
            </a:pPr>
            <a:r>
              <a:rPr lang="en-US" altLang="zh-CN" sz="2800" b="1" u="sng" dirty="0" smtClean="0">
                <a:solidFill>
                  <a:schemeClr val="tx2"/>
                </a:solidFill>
              </a:rPr>
              <a:t>1. </a:t>
            </a:r>
            <a:r>
              <a:rPr lang="zh-CN" altLang="en-US" sz="2800" b="1" u="sng" dirty="0" smtClean="0">
                <a:solidFill>
                  <a:schemeClr val="tx2"/>
                </a:solidFill>
              </a:rPr>
              <a:t>施工准备阶段</a:t>
            </a:r>
            <a:endParaRPr lang="en-US" altLang="zh-CN" sz="2800" b="1" u="sng" dirty="0" smtClean="0">
              <a:solidFill>
                <a:schemeClr val="tx2"/>
              </a:solidFill>
            </a:endParaRPr>
          </a:p>
          <a:p>
            <a:pPr>
              <a:spcBef>
                <a:spcPts val="0"/>
              </a:spcBef>
            </a:pPr>
            <a:r>
              <a:rPr lang="zh-CN" altLang="zh-CN" sz="2800" b="1" dirty="0" smtClean="0">
                <a:solidFill>
                  <a:schemeClr val="tx2"/>
                </a:solidFill>
              </a:rPr>
              <a:t>监理</a:t>
            </a:r>
            <a:r>
              <a:rPr lang="zh-CN" altLang="zh-CN" sz="2800" b="1" dirty="0">
                <a:solidFill>
                  <a:schemeClr val="tx2"/>
                </a:solidFill>
              </a:rPr>
              <a:t>人员于施工准备阶段全部进入施工现场，对本工程项目监理工作进行了规划和准备；对施工承包单位开工前的施工准备工作质量进行了检查，主要进行了如下工作：</a:t>
            </a:r>
          </a:p>
          <a:p>
            <a:pPr>
              <a:spcBef>
                <a:spcPts val="0"/>
              </a:spcBef>
            </a:pPr>
            <a:r>
              <a:rPr lang="zh-CN" altLang="zh-CN" sz="2800" b="1" dirty="0" smtClean="0">
                <a:solidFill>
                  <a:schemeClr val="tx2"/>
                </a:solidFill>
              </a:rPr>
              <a:t>审查了</a:t>
            </a:r>
            <a:r>
              <a:rPr lang="zh-CN" altLang="en-US" sz="2800" b="1" dirty="0" smtClean="0">
                <a:solidFill>
                  <a:schemeClr val="tx2"/>
                </a:solidFill>
              </a:rPr>
              <a:t>各方</a:t>
            </a:r>
            <a:r>
              <a:rPr lang="zh-CN" altLang="zh-CN" sz="2800" b="1" dirty="0" smtClean="0">
                <a:solidFill>
                  <a:schemeClr val="tx2"/>
                </a:solidFill>
              </a:rPr>
              <a:t>资质</a:t>
            </a:r>
            <a:r>
              <a:rPr lang="zh-CN" altLang="zh-CN" sz="2800" b="1" dirty="0">
                <a:solidFill>
                  <a:schemeClr val="tx2"/>
                </a:solidFill>
              </a:rPr>
              <a:t>和资格</a:t>
            </a:r>
            <a:r>
              <a:rPr lang="zh-CN" altLang="zh-CN" sz="2800" b="1" dirty="0" smtClean="0">
                <a:solidFill>
                  <a:schemeClr val="tx2"/>
                </a:solidFill>
              </a:rPr>
              <a:t>；检查了</a:t>
            </a:r>
            <a:r>
              <a:rPr lang="zh-CN" altLang="en-US" sz="2800" b="1" dirty="0" smtClean="0">
                <a:solidFill>
                  <a:schemeClr val="tx2"/>
                </a:solidFill>
              </a:rPr>
              <a:t>各方制度的</a:t>
            </a:r>
            <a:r>
              <a:rPr lang="zh-CN" altLang="zh-CN" sz="2800" b="1" dirty="0" smtClean="0">
                <a:solidFill>
                  <a:schemeClr val="tx2"/>
                </a:solidFill>
              </a:rPr>
              <a:t>建立</a:t>
            </a:r>
            <a:r>
              <a:rPr lang="zh-CN" altLang="zh-CN" sz="2800" b="1" dirty="0">
                <a:solidFill>
                  <a:schemeClr val="tx2"/>
                </a:solidFill>
              </a:rPr>
              <a:t>和落实情况</a:t>
            </a:r>
            <a:r>
              <a:rPr lang="zh-CN" altLang="zh-CN" sz="2800" b="1" dirty="0" smtClean="0">
                <a:solidFill>
                  <a:schemeClr val="tx2"/>
                </a:solidFill>
              </a:rPr>
              <a:t>；</a:t>
            </a:r>
            <a:r>
              <a:rPr lang="zh-CN" altLang="en-US" sz="2800" b="1" dirty="0" smtClean="0">
                <a:solidFill>
                  <a:schemeClr val="tx2"/>
                </a:solidFill>
              </a:rPr>
              <a:t>审</a:t>
            </a:r>
            <a:r>
              <a:rPr lang="zh-CN" altLang="zh-CN" sz="2800" b="1" dirty="0" smtClean="0">
                <a:solidFill>
                  <a:schemeClr val="tx2"/>
                </a:solidFill>
              </a:rPr>
              <a:t>查了施工组织设计及施工</a:t>
            </a:r>
            <a:r>
              <a:rPr lang="zh-CN" altLang="zh-CN" sz="2800" b="1" dirty="0">
                <a:solidFill>
                  <a:schemeClr val="tx2"/>
                </a:solidFill>
              </a:rPr>
              <a:t>方案</a:t>
            </a:r>
            <a:r>
              <a:rPr lang="zh-CN" altLang="zh-CN" sz="2800" b="1" dirty="0" smtClean="0">
                <a:solidFill>
                  <a:schemeClr val="tx2"/>
                </a:solidFill>
              </a:rPr>
              <a:t>；检查了</a:t>
            </a:r>
            <a:r>
              <a:rPr lang="zh-CN" altLang="en-US" sz="2800" b="1" dirty="0">
                <a:solidFill>
                  <a:schemeClr val="tx2"/>
                </a:solidFill>
              </a:rPr>
              <a:t>各项</a:t>
            </a:r>
            <a:r>
              <a:rPr lang="zh-CN" altLang="en-US" sz="2800" b="1" dirty="0" smtClean="0">
                <a:solidFill>
                  <a:schemeClr val="tx2"/>
                </a:solidFill>
              </a:rPr>
              <a:t>设施的</a:t>
            </a:r>
            <a:r>
              <a:rPr lang="zh-CN" altLang="zh-CN" sz="2800" b="1" dirty="0" smtClean="0">
                <a:solidFill>
                  <a:schemeClr val="tx2"/>
                </a:solidFill>
              </a:rPr>
              <a:t>准备</a:t>
            </a:r>
            <a:r>
              <a:rPr lang="zh-CN" altLang="zh-CN" sz="2800" b="1" dirty="0">
                <a:solidFill>
                  <a:schemeClr val="tx2"/>
                </a:solidFill>
              </a:rPr>
              <a:t>情况； </a:t>
            </a:r>
            <a:r>
              <a:rPr lang="zh-CN" altLang="zh-CN" sz="2800" b="1" dirty="0" smtClean="0">
                <a:solidFill>
                  <a:schemeClr val="tx2"/>
                </a:solidFill>
              </a:rPr>
              <a:t>参加</a:t>
            </a:r>
            <a:r>
              <a:rPr lang="zh-CN" altLang="zh-CN" sz="2800" b="1" dirty="0">
                <a:solidFill>
                  <a:schemeClr val="tx2"/>
                </a:solidFill>
              </a:rPr>
              <a:t>了设计技术交底</a:t>
            </a:r>
            <a:r>
              <a:rPr lang="zh-CN" altLang="zh-CN" sz="2800" b="1" dirty="0" smtClean="0">
                <a:solidFill>
                  <a:schemeClr val="tx2"/>
                </a:solidFill>
              </a:rPr>
              <a:t>会议</a:t>
            </a:r>
            <a:r>
              <a:rPr lang="zh-CN" altLang="en-US" sz="2800" b="1" dirty="0">
                <a:solidFill>
                  <a:schemeClr val="tx2"/>
                </a:solidFill>
              </a:rPr>
              <a:t>；</a:t>
            </a:r>
            <a:r>
              <a:rPr lang="zh-CN" altLang="zh-CN" sz="2800" b="1" dirty="0" smtClean="0">
                <a:solidFill>
                  <a:schemeClr val="tx2"/>
                </a:solidFill>
              </a:rPr>
              <a:t> 编制监理规划</a:t>
            </a:r>
            <a:r>
              <a:rPr lang="zh-CN" altLang="en-US" sz="2800" b="1" dirty="0">
                <a:solidFill>
                  <a:schemeClr val="tx2"/>
                </a:solidFill>
              </a:rPr>
              <a:t>和</a:t>
            </a:r>
            <a:r>
              <a:rPr lang="zh-CN" altLang="zh-CN" sz="2800" b="1" dirty="0" smtClean="0">
                <a:solidFill>
                  <a:schemeClr val="tx2"/>
                </a:solidFill>
              </a:rPr>
              <a:t>监理</a:t>
            </a:r>
            <a:r>
              <a:rPr lang="zh-CN" altLang="zh-CN" sz="2800" b="1" dirty="0">
                <a:solidFill>
                  <a:schemeClr val="tx2"/>
                </a:solidFill>
              </a:rPr>
              <a:t>细则</a:t>
            </a:r>
            <a:r>
              <a:rPr lang="zh-CN" altLang="zh-CN" sz="2800" b="1" dirty="0" smtClean="0">
                <a:solidFill>
                  <a:schemeClr val="tx2"/>
                </a:solidFill>
              </a:rPr>
              <a:t>；组织</a:t>
            </a:r>
            <a:r>
              <a:rPr lang="zh-CN" altLang="zh-CN" sz="2800" b="1" dirty="0">
                <a:solidFill>
                  <a:schemeClr val="tx2"/>
                </a:solidFill>
              </a:rPr>
              <a:t>监理人员认真熟悉</a:t>
            </a:r>
            <a:r>
              <a:rPr lang="zh-CN" altLang="zh-CN" sz="2800" b="1" dirty="0" smtClean="0">
                <a:solidFill>
                  <a:schemeClr val="tx2"/>
                </a:solidFill>
              </a:rPr>
              <a:t>图纸</a:t>
            </a:r>
            <a:r>
              <a:rPr lang="zh-CN" altLang="en-US" sz="2800" b="1" dirty="0" smtClean="0">
                <a:solidFill>
                  <a:schemeClr val="tx2"/>
                </a:solidFill>
              </a:rPr>
              <a:t>；</a:t>
            </a:r>
            <a:r>
              <a:rPr lang="zh-CN" altLang="zh-CN" sz="2800" b="1" dirty="0" smtClean="0">
                <a:solidFill>
                  <a:schemeClr val="tx2"/>
                </a:solidFill>
              </a:rPr>
              <a:t>建立会议</a:t>
            </a:r>
            <a:r>
              <a:rPr lang="zh-CN" altLang="zh-CN" sz="2800" b="1" dirty="0">
                <a:solidFill>
                  <a:schemeClr val="tx2"/>
                </a:solidFill>
              </a:rPr>
              <a:t>制度，并组织</a:t>
            </a:r>
            <a:r>
              <a:rPr lang="zh-CN" altLang="zh-CN" sz="2800" b="1" dirty="0" smtClean="0">
                <a:solidFill>
                  <a:schemeClr val="tx2"/>
                </a:solidFill>
              </a:rPr>
              <a:t>召开第一次</a:t>
            </a:r>
            <a:r>
              <a:rPr lang="zh-CN" altLang="zh-CN" sz="2800" b="1" dirty="0">
                <a:solidFill>
                  <a:schemeClr val="tx2"/>
                </a:solidFill>
              </a:rPr>
              <a:t>工地</a:t>
            </a:r>
            <a:r>
              <a:rPr lang="zh-CN" altLang="zh-CN" sz="2800" b="1" dirty="0" smtClean="0">
                <a:solidFill>
                  <a:schemeClr val="tx2"/>
                </a:solidFill>
              </a:rPr>
              <a:t>例会进行监理</a:t>
            </a:r>
            <a:r>
              <a:rPr lang="zh-CN" altLang="zh-CN" sz="2800" b="1" dirty="0">
                <a:solidFill>
                  <a:schemeClr val="tx2"/>
                </a:solidFill>
              </a:rPr>
              <a:t>工作交底。</a:t>
            </a:r>
          </a:p>
        </p:txBody>
      </p:sp>
    </p:spTree>
    <p:extLst>
      <p:ext uri="{BB962C8B-B14F-4D97-AF65-F5344CB8AC3E}">
        <p14:creationId xmlns:p14="http://schemas.microsoft.com/office/powerpoint/2010/main" val="882685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en-US" dirty="0">
                <a:solidFill>
                  <a:schemeClr val="bg1">
                    <a:lumMod val="95000"/>
                  </a:schemeClr>
                </a:solidFill>
              </a:rPr>
              <a:t>四</a:t>
            </a:r>
            <a:r>
              <a:rPr lang="zh-CN" altLang="zh-CN" dirty="0">
                <a:solidFill>
                  <a:schemeClr val="bg1">
                    <a:lumMod val="95000"/>
                  </a:schemeClr>
                </a:solidFill>
              </a:rPr>
              <a:t>、</a:t>
            </a:r>
            <a:r>
              <a:rPr lang="zh-CN" altLang="en-US" dirty="0">
                <a:solidFill>
                  <a:schemeClr val="bg1">
                    <a:lumMod val="95000"/>
                  </a:schemeClr>
                </a:solidFill>
              </a:rPr>
              <a:t>监理工作开展情况</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107504" y="836713"/>
            <a:ext cx="8208912" cy="5545038"/>
          </a:xfrm>
        </p:spPr>
        <p:txBody>
          <a:bodyPr/>
          <a:lstStyle/>
          <a:p>
            <a:r>
              <a:rPr lang="en-US" altLang="zh-CN" sz="2800" b="1" u="sng" dirty="0" smtClean="0">
                <a:solidFill>
                  <a:schemeClr val="tx2"/>
                </a:solidFill>
                <a:latin typeface="微软雅黑" panose="020B0503020204020204" pitchFamily="34" charset="-122"/>
                <a:ea typeface="微软雅黑" panose="020B0503020204020204" pitchFamily="34" charset="-122"/>
              </a:rPr>
              <a:t>2. </a:t>
            </a:r>
            <a:r>
              <a:rPr lang="zh-CN" altLang="zh-CN" sz="2800" b="1" u="sng" dirty="0" smtClean="0">
                <a:solidFill>
                  <a:schemeClr val="tx2"/>
                </a:solidFill>
                <a:latin typeface="微软雅黑" panose="020B0503020204020204" pitchFamily="34" charset="-122"/>
                <a:ea typeface="微软雅黑" panose="020B0503020204020204" pitchFamily="34" charset="-122"/>
              </a:rPr>
              <a:t>施工</a:t>
            </a:r>
            <a:r>
              <a:rPr lang="zh-CN" altLang="zh-CN" sz="2800" b="1" u="sng" dirty="0">
                <a:solidFill>
                  <a:schemeClr val="tx2"/>
                </a:solidFill>
                <a:latin typeface="微软雅黑" panose="020B0503020204020204" pitchFamily="34" charset="-122"/>
                <a:ea typeface="微软雅黑" panose="020B0503020204020204" pitchFamily="34" charset="-122"/>
              </a:rPr>
              <a:t>阶段</a:t>
            </a:r>
          </a:p>
          <a:p>
            <a:r>
              <a:rPr lang="zh-CN" altLang="en-US" sz="2800" b="1" dirty="0">
                <a:solidFill>
                  <a:schemeClr val="tx2"/>
                </a:solidFill>
                <a:latin typeface="微软雅黑" panose="020B0503020204020204" pitchFamily="34" charset="-122"/>
                <a:ea typeface="微软雅黑" panose="020B0503020204020204" pitchFamily="34" charset="-122"/>
              </a:rPr>
              <a:t>①</a:t>
            </a:r>
            <a:r>
              <a:rPr lang="zh-CN" altLang="zh-CN" sz="2800" b="1" dirty="0" smtClean="0">
                <a:solidFill>
                  <a:schemeClr val="tx2"/>
                </a:solidFill>
                <a:latin typeface="微软雅黑" panose="020B0503020204020204" pitchFamily="34" charset="-122"/>
                <a:ea typeface="微软雅黑" panose="020B0503020204020204" pitchFamily="34" charset="-122"/>
              </a:rPr>
              <a:t>核查</a:t>
            </a:r>
            <a:r>
              <a:rPr lang="zh-CN" altLang="en-US" sz="2800" b="1" dirty="0" smtClean="0">
                <a:solidFill>
                  <a:schemeClr val="tx2"/>
                </a:solidFill>
                <a:latin typeface="微软雅黑" panose="020B0503020204020204" pitchFamily="34" charset="-122"/>
                <a:ea typeface="微软雅黑" panose="020B0503020204020204" pitchFamily="34" charset="-122"/>
              </a:rPr>
              <a:t>各方制度实施情况和现场施工人员到岗情况</a:t>
            </a:r>
            <a:r>
              <a:rPr lang="zh-CN" altLang="zh-CN" sz="2800" b="1" dirty="0" smtClean="0">
                <a:solidFill>
                  <a:schemeClr val="tx2"/>
                </a:solidFill>
                <a:latin typeface="微软雅黑" panose="020B0503020204020204" pitchFamily="34" charset="-122"/>
                <a:ea typeface="微软雅黑" panose="020B0503020204020204" pitchFamily="34" charset="-122"/>
              </a:rPr>
              <a:t>情况</a:t>
            </a:r>
            <a:r>
              <a:rPr lang="zh-CN" altLang="zh-CN" sz="2800" b="1" dirty="0">
                <a:solidFill>
                  <a:schemeClr val="tx2"/>
                </a:solidFill>
                <a:latin typeface="微软雅黑" panose="020B0503020204020204" pitchFamily="34" charset="-122"/>
                <a:ea typeface="微软雅黑" panose="020B0503020204020204" pitchFamily="34" charset="-122"/>
              </a:rPr>
              <a:t>和现场施工技术管理人员的到岗到位情况</a:t>
            </a:r>
            <a:r>
              <a:rPr lang="zh-CN" altLang="zh-CN" sz="2800" b="1" dirty="0" smtClean="0">
                <a:solidFill>
                  <a:schemeClr val="tx2"/>
                </a:solidFill>
                <a:latin typeface="微软雅黑" panose="020B0503020204020204" pitchFamily="34" charset="-122"/>
                <a:ea typeface="微软雅黑" panose="020B0503020204020204" pitchFamily="34" charset="-122"/>
              </a:rPr>
              <a:t>；</a:t>
            </a:r>
            <a:r>
              <a:rPr lang="zh-CN" altLang="en-US" sz="2800" b="1" dirty="0" smtClean="0">
                <a:solidFill>
                  <a:schemeClr val="tx2"/>
                </a:solidFill>
                <a:latin typeface="微软雅黑" panose="020B0503020204020204" pitchFamily="34" charset="-122"/>
                <a:ea typeface="微软雅黑" panose="020B0503020204020204" pitchFamily="34" charset="-122"/>
              </a:rPr>
              <a:t>②</a:t>
            </a:r>
            <a:r>
              <a:rPr lang="zh-CN" altLang="zh-CN" sz="2800" b="1" dirty="0" smtClean="0">
                <a:solidFill>
                  <a:schemeClr val="tx2"/>
                </a:solidFill>
                <a:latin typeface="微软雅黑" panose="020B0503020204020204" pitchFamily="34" charset="-122"/>
                <a:ea typeface="微软雅黑" panose="020B0503020204020204" pitchFamily="34" charset="-122"/>
              </a:rPr>
              <a:t>督促</a:t>
            </a:r>
            <a:r>
              <a:rPr lang="zh-CN" altLang="zh-CN" sz="2800" b="1" dirty="0">
                <a:solidFill>
                  <a:schemeClr val="tx2"/>
                </a:solidFill>
                <a:latin typeface="微软雅黑" panose="020B0503020204020204" pitchFamily="34" charset="-122"/>
                <a:ea typeface="微软雅黑" panose="020B0503020204020204" pitchFamily="34" charset="-122"/>
              </a:rPr>
              <a:t>施工单位对进入施工现场的原材料、半成品、成品等进行现场</a:t>
            </a:r>
            <a:r>
              <a:rPr lang="zh-CN" altLang="zh-CN" sz="2800" b="1" dirty="0" smtClean="0">
                <a:solidFill>
                  <a:schemeClr val="tx2"/>
                </a:solidFill>
                <a:latin typeface="微软雅黑" panose="020B0503020204020204" pitchFamily="34" charset="-122"/>
                <a:ea typeface="微软雅黑" panose="020B0503020204020204" pitchFamily="34" charset="-122"/>
              </a:rPr>
              <a:t>验收</a:t>
            </a:r>
            <a:r>
              <a:rPr lang="zh-CN" altLang="en-US" sz="2800" b="1" dirty="0" smtClean="0">
                <a:solidFill>
                  <a:schemeClr val="tx2"/>
                </a:solidFill>
                <a:latin typeface="微软雅黑" panose="020B0503020204020204" pitchFamily="34" charset="-122"/>
                <a:ea typeface="微软雅黑" panose="020B0503020204020204" pitchFamily="34" charset="-122"/>
              </a:rPr>
              <a:t>；</a:t>
            </a:r>
            <a:endParaRPr lang="en-US" altLang="zh-CN" sz="2800" b="1" dirty="0" smtClean="0">
              <a:solidFill>
                <a:schemeClr val="tx2"/>
              </a:solidFill>
              <a:latin typeface="微软雅黑" panose="020B0503020204020204" pitchFamily="34" charset="-122"/>
              <a:ea typeface="微软雅黑" panose="020B0503020204020204" pitchFamily="34" charset="-122"/>
            </a:endParaRPr>
          </a:p>
          <a:p>
            <a:r>
              <a:rPr lang="zh-CN" altLang="en-US" sz="2800" b="1" dirty="0" smtClean="0">
                <a:solidFill>
                  <a:schemeClr val="tx2"/>
                </a:solidFill>
                <a:latin typeface="微软雅黑" panose="020B0503020204020204" pitchFamily="34" charset="-122"/>
                <a:ea typeface="微软雅黑" panose="020B0503020204020204" pitchFamily="34" charset="-122"/>
              </a:rPr>
              <a:t>③</a:t>
            </a:r>
            <a:r>
              <a:rPr lang="zh-CN" altLang="zh-CN" sz="2800" b="1" dirty="0" smtClean="0">
                <a:solidFill>
                  <a:schemeClr val="tx2"/>
                </a:solidFill>
                <a:latin typeface="微软雅黑" panose="020B0503020204020204" pitchFamily="34" charset="-122"/>
                <a:ea typeface="微软雅黑" panose="020B0503020204020204" pitchFamily="34" charset="-122"/>
              </a:rPr>
              <a:t>对</a:t>
            </a:r>
            <a:r>
              <a:rPr lang="zh-CN" altLang="zh-CN" sz="2800" b="1" dirty="0">
                <a:solidFill>
                  <a:schemeClr val="tx2"/>
                </a:solidFill>
                <a:latin typeface="微软雅黑" panose="020B0503020204020204" pitchFamily="34" charset="-122"/>
                <a:ea typeface="微软雅黑" panose="020B0503020204020204" pitchFamily="34" charset="-122"/>
              </a:rPr>
              <a:t>可能影响结构安全和使用功能的关键工序或部位的设置了质量控制</a:t>
            </a:r>
            <a:r>
              <a:rPr lang="zh-CN" altLang="zh-CN" sz="2800" b="1" dirty="0" smtClean="0">
                <a:solidFill>
                  <a:schemeClr val="tx2"/>
                </a:solidFill>
                <a:latin typeface="微软雅黑" panose="020B0503020204020204" pitchFamily="34" charset="-122"/>
                <a:ea typeface="微软雅黑" panose="020B0503020204020204" pitchFamily="34" charset="-122"/>
              </a:rPr>
              <a:t>点</a:t>
            </a:r>
            <a:r>
              <a:rPr lang="zh-CN" altLang="en-US" sz="2800" b="1" dirty="0" smtClean="0">
                <a:solidFill>
                  <a:schemeClr val="tx2"/>
                </a:solidFill>
                <a:latin typeface="微软雅黑" panose="020B0503020204020204" pitchFamily="34" charset="-122"/>
                <a:ea typeface="微软雅黑" panose="020B0503020204020204" pitchFamily="34" charset="-122"/>
              </a:rPr>
              <a:t>；</a:t>
            </a:r>
            <a:endParaRPr lang="en-US" altLang="zh-CN" sz="2800" b="1" dirty="0" smtClean="0">
              <a:solidFill>
                <a:schemeClr val="tx2"/>
              </a:solidFill>
              <a:latin typeface="微软雅黑" panose="020B0503020204020204" pitchFamily="34" charset="-122"/>
              <a:ea typeface="微软雅黑" panose="020B0503020204020204" pitchFamily="34" charset="-122"/>
            </a:endParaRPr>
          </a:p>
          <a:p>
            <a:r>
              <a:rPr lang="zh-CN" altLang="en-US" sz="2800" b="1" dirty="0" smtClean="0">
                <a:solidFill>
                  <a:schemeClr val="tx2"/>
                </a:solidFill>
                <a:latin typeface="微软雅黑" panose="020B0503020204020204" pitchFamily="34" charset="-122"/>
                <a:ea typeface="微软雅黑" panose="020B0503020204020204" pitchFamily="34" charset="-122"/>
              </a:rPr>
              <a:t>④</a:t>
            </a:r>
            <a:r>
              <a:rPr lang="zh-CN" altLang="zh-CN" sz="2800" b="1" dirty="0" smtClean="0">
                <a:solidFill>
                  <a:schemeClr val="tx2"/>
                </a:solidFill>
                <a:latin typeface="微软雅黑" panose="020B0503020204020204" pitchFamily="34" charset="-122"/>
                <a:ea typeface="微软雅黑" panose="020B0503020204020204" pitchFamily="34" charset="-122"/>
              </a:rPr>
              <a:t>对</a:t>
            </a:r>
            <a:r>
              <a:rPr lang="zh-CN" altLang="zh-CN" sz="2800" b="1" dirty="0">
                <a:solidFill>
                  <a:schemeClr val="tx2"/>
                </a:solidFill>
                <a:latin typeface="微软雅黑" panose="020B0503020204020204" pitchFamily="34" charset="-122"/>
                <a:ea typeface="微软雅黑" panose="020B0503020204020204" pitchFamily="34" charset="-122"/>
              </a:rPr>
              <a:t>隐蔽工程和关键工序逐项进行核查验收签</a:t>
            </a:r>
            <a:r>
              <a:rPr lang="zh-CN" altLang="zh-CN" sz="2800" b="1" dirty="0" smtClean="0">
                <a:solidFill>
                  <a:schemeClr val="tx2"/>
                </a:solidFill>
                <a:latin typeface="微软雅黑" panose="020B0503020204020204" pitchFamily="34" charset="-122"/>
                <a:ea typeface="微软雅黑" panose="020B0503020204020204" pitchFamily="34" charset="-122"/>
              </a:rPr>
              <a:t>认</a:t>
            </a:r>
            <a:r>
              <a:rPr lang="zh-CN" altLang="en-US" sz="2800" b="1" dirty="0" smtClean="0">
                <a:solidFill>
                  <a:schemeClr val="tx2"/>
                </a:solidFill>
                <a:latin typeface="微软雅黑" panose="020B0503020204020204" pitchFamily="34" charset="-122"/>
                <a:ea typeface="微软雅黑" panose="020B0503020204020204" pitchFamily="34" charset="-122"/>
              </a:rPr>
              <a:t>；</a:t>
            </a:r>
            <a:endParaRPr lang="en-US" altLang="zh-CN" sz="2800" b="1" dirty="0">
              <a:solidFill>
                <a:schemeClr val="tx2"/>
              </a:solidFill>
              <a:latin typeface="微软雅黑" panose="020B0503020204020204" pitchFamily="34" charset="-122"/>
              <a:ea typeface="微软雅黑" panose="020B0503020204020204" pitchFamily="34" charset="-122"/>
            </a:endParaRPr>
          </a:p>
          <a:p>
            <a:r>
              <a:rPr lang="zh-CN" altLang="en-US" sz="2800" b="1" dirty="0" smtClean="0">
                <a:solidFill>
                  <a:schemeClr val="tx2"/>
                </a:solidFill>
                <a:latin typeface="微软雅黑" panose="020B0503020204020204" pitchFamily="34" charset="-122"/>
                <a:ea typeface="微软雅黑" panose="020B0503020204020204" pitchFamily="34" charset="-122"/>
              </a:rPr>
              <a:t>⑤</a:t>
            </a:r>
            <a:r>
              <a:rPr lang="zh-CN" altLang="zh-CN" sz="2800" b="1" dirty="0" smtClean="0">
                <a:solidFill>
                  <a:schemeClr val="tx2"/>
                </a:solidFill>
                <a:latin typeface="微软雅黑" panose="020B0503020204020204" pitchFamily="34" charset="-122"/>
                <a:ea typeface="微软雅黑" panose="020B0503020204020204" pitchFamily="34" charset="-122"/>
              </a:rPr>
              <a:t>对</a:t>
            </a:r>
            <a:r>
              <a:rPr lang="zh-CN" altLang="zh-CN" sz="2800" b="1" dirty="0">
                <a:solidFill>
                  <a:schemeClr val="tx2"/>
                </a:solidFill>
                <a:latin typeface="微软雅黑" panose="020B0503020204020204" pitchFamily="34" charset="-122"/>
                <a:ea typeface="微软雅黑" panose="020B0503020204020204" pitchFamily="34" charset="-122"/>
              </a:rPr>
              <a:t>混凝土、砌筑砂浆及钢筋接头按规定严格的执行了见证抽样送检</a:t>
            </a:r>
            <a:r>
              <a:rPr lang="zh-CN" altLang="zh-CN" sz="2800" b="1" dirty="0" smtClean="0">
                <a:solidFill>
                  <a:schemeClr val="tx2"/>
                </a:solidFill>
                <a:latin typeface="微软雅黑" panose="020B0503020204020204" pitchFamily="34" charset="-122"/>
                <a:ea typeface="微软雅黑" panose="020B0503020204020204" pitchFamily="34" charset="-122"/>
              </a:rPr>
              <a:t>制度</a:t>
            </a:r>
            <a:r>
              <a:rPr lang="zh-CN" altLang="en-US" sz="2800" b="1" dirty="0" smtClean="0">
                <a:solidFill>
                  <a:schemeClr val="tx2"/>
                </a:solidFill>
                <a:latin typeface="微软雅黑" panose="020B0503020204020204" pitchFamily="34" charset="-122"/>
                <a:ea typeface="微软雅黑" panose="020B0503020204020204" pitchFamily="34" charset="-122"/>
              </a:rPr>
              <a:t>；</a:t>
            </a:r>
            <a:endParaRPr lang="zh-CN" altLang="zh-CN" sz="2800" b="1" dirty="0" smtClean="0">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37715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en-US" dirty="0">
                <a:solidFill>
                  <a:schemeClr val="bg1">
                    <a:lumMod val="95000"/>
                  </a:schemeClr>
                </a:solidFill>
              </a:rPr>
              <a:t>四</a:t>
            </a:r>
            <a:r>
              <a:rPr lang="zh-CN" altLang="zh-CN" dirty="0">
                <a:solidFill>
                  <a:schemeClr val="bg1">
                    <a:lumMod val="95000"/>
                  </a:schemeClr>
                </a:solidFill>
              </a:rPr>
              <a:t>、</a:t>
            </a:r>
            <a:r>
              <a:rPr lang="zh-CN" altLang="en-US" dirty="0">
                <a:solidFill>
                  <a:schemeClr val="bg1">
                    <a:lumMod val="95000"/>
                  </a:schemeClr>
                </a:solidFill>
              </a:rPr>
              <a:t>监理工作开展情况</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179512" y="908720"/>
            <a:ext cx="7920880" cy="5545038"/>
          </a:xfrm>
        </p:spPr>
        <p:txBody>
          <a:bodyPr/>
          <a:lstStyle/>
          <a:p>
            <a:r>
              <a:rPr lang="zh-CN" altLang="en-US" sz="2800" b="1" dirty="0" smtClean="0">
                <a:solidFill>
                  <a:schemeClr val="tx2"/>
                </a:solidFill>
              </a:rPr>
              <a:t>⑥</a:t>
            </a:r>
            <a:r>
              <a:rPr lang="zh-CN" altLang="zh-CN" sz="2800" b="1" dirty="0" smtClean="0">
                <a:solidFill>
                  <a:schemeClr val="tx2"/>
                </a:solidFill>
              </a:rPr>
              <a:t>对施工过程中出现的质量缺陷，监理人员针对出现的问题及时督促并帮助施工单位进行了纠正、处理</a:t>
            </a:r>
            <a:r>
              <a:rPr lang="zh-CN" altLang="en-US" sz="2800" b="1" dirty="0" smtClean="0">
                <a:solidFill>
                  <a:schemeClr val="tx2"/>
                </a:solidFill>
              </a:rPr>
              <a:t>；</a:t>
            </a:r>
            <a:endParaRPr lang="zh-CN" altLang="zh-CN" sz="2800" b="1" dirty="0" smtClean="0">
              <a:solidFill>
                <a:schemeClr val="tx2"/>
              </a:solidFill>
            </a:endParaRPr>
          </a:p>
          <a:p>
            <a:r>
              <a:rPr lang="zh-CN" altLang="en-US" sz="2800" b="1" dirty="0">
                <a:solidFill>
                  <a:schemeClr val="tx2"/>
                </a:solidFill>
              </a:rPr>
              <a:t>⑦</a:t>
            </a:r>
            <a:r>
              <a:rPr lang="zh-CN" altLang="zh-CN" sz="2800" b="1" dirty="0" smtClean="0">
                <a:solidFill>
                  <a:schemeClr val="tx2"/>
                </a:solidFill>
              </a:rPr>
              <a:t>施工过程中，及时督促、指导施工单位作好施工技术资料的编制、收集和整理，同时，对形成的技术资料进行了核查签认</a:t>
            </a:r>
            <a:r>
              <a:rPr lang="zh-CN" altLang="en-US" sz="2800" b="1" dirty="0" smtClean="0">
                <a:solidFill>
                  <a:schemeClr val="tx2"/>
                </a:solidFill>
              </a:rPr>
              <a:t>；</a:t>
            </a:r>
            <a:endParaRPr lang="en-US" altLang="zh-CN" sz="2800" b="1" dirty="0" smtClean="0">
              <a:solidFill>
                <a:schemeClr val="tx2"/>
              </a:solidFill>
            </a:endParaRPr>
          </a:p>
          <a:p>
            <a:r>
              <a:rPr lang="zh-CN" altLang="en-US" sz="2800" b="1" dirty="0" smtClean="0">
                <a:solidFill>
                  <a:schemeClr val="tx2"/>
                </a:solidFill>
              </a:rPr>
              <a:t>⑧</a:t>
            </a:r>
            <a:r>
              <a:rPr lang="zh-CN" altLang="zh-CN" sz="2800" b="1" dirty="0" smtClean="0">
                <a:solidFill>
                  <a:schemeClr val="tx2"/>
                </a:solidFill>
              </a:rPr>
              <a:t>对涉及结构安全和使用功能的重要分部工程的抽样检测（验）进行了见证监测</a:t>
            </a:r>
            <a:r>
              <a:rPr lang="zh-CN" altLang="en-US" sz="2800" b="1" dirty="0" smtClean="0">
                <a:solidFill>
                  <a:schemeClr val="tx2"/>
                </a:solidFill>
              </a:rPr>
              <a:t>；</a:t>
            </a:r>
            <a:endParaRPr lang="en-US" altLang="zh-CN" sz="2800" b="1" dirty="0" smtClean="0">
              <a:solidFill>
                <a:schemeClr val="tx2"/>
              </a:solidFill>
            </a:endParaRPr>
          </a:p>
          <a:p>
            <a:r>
              <a:rPr lang="zh-CN" altLang="en-US" sz="2800" b="1" dirty="0">
                <a:solidFill>
                  <a:schemeClr val="tx2"/>
                </a:solidFill>
              </a:rPr>
              <a:t>⑨</a:t>
            </a:r>
            <a:r>
              <a:rPr lang="zh-CN" altLang="zh-CN" sz="2800" b="1" dirty="0" smtClean="0">
                <a:solidFill>
                  <a:schemeClr val="tx2"/>
                </a:solidFill>
              </a:rPr>
              <a:t>组织召开了施工现场月例会、监理工作交底会</a:t>
            </a:r>
            <a:r>
              <a:rPr lang="zh-CN" altLang="en-US" sz="2800" b="1" dirty="0" smtClean="0">
                <a:solidFill>
                  <a:schemeClr val="tx2"/>
                </a:solidFill>
              </a:rPr>
              <a:t>。</a:t>
            </a:r>
            <a:endParaRPr lang="zh-CN" altLang="zh-CN" sz="2800" b="1" dirty="0">
              <a:solidFill>
                <a:schemeClr val="tx2"/>
              </a:solidFill>
            </a:endParaRPr>
          </a:p>
        </p:txBody>
      </p:sp>
    </p:spTree>
    <p:extLst>
      <p:ext uri="{BB962C8B-B14F-4D97-AF65-F5344CB8AC3E}">
        <p14:creationId xmlns:p14="http://schemas.microsoft.com/office/powerpoint/2010/main" val="1214740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en-US" dirty="0">
                <a:solidFill>
                  <a:schemeClr val="bg1">
                    <a:lumMod val="95000"/>
                  </a:schemeClr>
                </a:solidFill>
              </a:rPr>
              <a:t>四</a:t>
            </a:r>
            <a:r>
              <a:rPr lang="zh-CN" altLang="zh-CN" dirty="0">
                <a:solidFill>
                  <a:schemeClr val="bg1">
                    <a:lumMod val="95000"/>
                  </a:schemeClr>
                </a:solidFill>
              </a:rPr>
              <a:t>、</a:t>
            </a:r>
            <a:r>
              <a:rPr lang="zh-CN" altLang="en-US" dirty="0">
                <a:solidFill>
                  <a:schemeClr val="bg1">
                    <a:lumMod val="95000"/>
                  </a:schemeClr>
                </a:solidFill>
              </a:rPr>
              <a:t>监理工作开展情况</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107504" y="836713"/>
            <a:ext cx="8208912" cy="5545038"/>
          </a:xfrm>
        </p:spPr>
        <p:txBody>
          <a:bodyPr/>
          <a:lstStyle/>
          <a:p>
            <a:r>
              <a:rPr lang="en-US" altLang="zh-CN" sz="2800" b="1" u="sng" dirty="0" smtClean="0">
                <a:solidFill>
                  <a:schemeClr val="tx2"/>
                </a:solidFill>
                <a:latin typeface="微软雅黑" panose="020B0503020204020204" pitchFamily="34" charset="-122"/>
                <a:ea typeface="微软雅黑" panose="020B0503020204020204" pitchFamily="34" charset="-122"/>
              </a:rPr>
              <a:t>3. </a:t>
            </a:r>
            <a:r>
              <a:rPr lang="zh-CN" altLang="zh-CN" sz="2800" b="1" u="sng" dirty="0" smtClean="0">
                <a:solidFill>
                  <a:schemeClr val="tx2"/>
                </a:solidFill>
                <a:latin typeface="微软雅黑" panose="020B0503020204020204" pitchFamily="34" charset="-122"/>
                <a:ea typeface="微软雅黑" panose="020B0503020204020204" pitchFamily="34" charset="-122"/>
              </a:rPr>
              <a:t>质量</a:t>
            </a:r>
            <a:r>
              <a:rPr lang="zh-CN" altLang="zh-CN" sz="2800" b="1" u="sng" dirty="0">
                <a:solidFill>
                  <a:schemeClr val="tx2"/>
                </a:solidFill>
                <a:latin typeface="微软雅黑" panose="020B0503020204020204" pitchFamily="34" charset="-122"/>
                <a:ea typeface="微软雅黑" panose="020B0503020204020204" pitchFamily="34" charset="-122"/>
              </a:rPr>
              <a:t>验收工作情况</a:t>
            </a:r>
            <a:r>
              <a:rPr lang="en-US" altLang="zh-CN" sz="2800" b="1" dirty="0">
                <a:solidFill>
                  <a:schemeClr val="tx2"/>
                </a:solidFill>
                <a:latin typeface="微软雅黑" panose="020B0503020204020204" pitchFamily="34" charset="-122"/>
                <a:ea typeface="微软雅黑" panose="020B0503020204020204" pitchFamily="34" charset="-122"/>
              </a:rPr>
              <a:t/>
            </a:r>
            <a:br>
              <a:rPr lang="en-US" altLang="zh-CN" sz="2800" b="1" dirty="0">
                <a:solidFill>
                  <a:schemeClr val="tx2"/>
                </a:solidFill>
                <a:latin typeface="微软雅黑" panose="020B0503020204020204" pitchFamily="34" charset="-122"/>
                <a:ea typeface="微软雅黑" panose="020B0503020204020204" pitchFamily="34" charset="-122"/>
              </a:rPr>
            </a:br>
            <a:r>
              <a:rPr lang="zh-CN" altLang="en-US" sz="2800" b="1" dirty="0" smtClean="0">
                <a:solidFill>
                  <a:schemeClr val="tx2"/>
                </a:solidFill>
                <a:latin typeface="微软雅黑" panose="020B0503020204020204" pitchFamily="34" charset="-122"/>
                <a:ea typeface="微软雅黑" panose="020B0503020204020204" pitchFamily="34" charset="-122"/>
              </a:rPr>
              <a:t>①</a:t>
            </a:r>
            <a:r>
              <a:rPr lang="zh-CN" altLang="zh-CN" sz="2800" b="1" dirty="0" smtClean="0">
                <a:solidFill>
                  <a:schemeClr val="tx2"/>
                </a:solidFill>
                <a:latin typeface="微软雅黑" panose="020B0503020204020204" pitchFamily="34" charset="-122"/>
                <a:ea typeface="微软雅黑" panose="020B0503020204020204" pitchFamily="34" charset="-122"/>
              </a:rPr>
              <a:t>督促</a:t>
            </a:r>
            <a:r>
              <a:rPr lang="zh-CN" altLang="zh-CN" sz="2800" b="1" dirty="0">
                <a:solidFill>
                  <a:schemeClr val="tx2"/>
                </a:solidFill>
                <a:latin typeface="微软雅黑" panose="020B0503020204020204" pitchFamily="34" charset="-122"/>
                <a:ea typeface="微软雅黑" panose="020B0503020204020204" pitchFamily="34" charset="-122"/>
              </a:rPr>
              <a:t>施工单位在工程质量的验收前作好自检、互检</a:t>
            </a:r>
            <a:r>
              <a:rPr lang="zh-CN" altLang="zh-CN" sz="2800" b="1" dirty="0" smtClean="0">
                <a:solidFill>
                  <a:schemeClr val="tx2"/>
                </a:solidFill>
                <a:latin typeface="微软雅黑" panose="020B0503020204020204" pitchFamily="34" charset="-122"/>
                <a:ea typeface="微软雅黑" panose="020B0503020204020204" pitchFamily="34" charset="-122"/>
              </a:rPr>
              <a:t>工作</a:t>
            </a:r>
            <a:endParaRPr lang="en-US" altLang="zh-CN" sz="2800" b="1" dirty="0" smtClean="0">
              <a:solidFill>
                <a:schemeClr val="tx2"/>
              </a:solidFill>
              <a:latin typeface="微软雅黑" panose="020B0503020204020204" pitchFamily="34" charset="-122"/>
              <a:ea typeface="微软雅黑" panose="020B0503020204020204" pitchFamily="34" charset="-122"/>
            </a:endParaRPr>
          </a:p>
          <a:p>
            <a:r>
              <a:rPr lang="zh-CN" altLang="en-US" sz="2800" b="1" dirty="0">
                <a:solidFill>
                  <a:schemeClr val="tx2"/>
                </a:solidFill>
                <a:latin typeface="微软雅黑" panose="020B0503020204020204" pitchFamily="34" charset="-122"/>
                <a:ea typeface="微软雅黑" panose="020B0503020204020204" pitchFamily="34" charset="-122"/>
              </a:rPr>
              <a:t>②</a:t>
            </a:r>
            <a:r>
              <a:rPr lang="zh-CN" altLang="zh-CN" sz="2800" b="1" dirty="0" smtClean="0">
                <a:solidFill>
                  <a:schemeClr val="tx2"/>
                </a:solidFill>
                <a:latin typeface="微软雅黑" panose="020B0503020204020204" pitchFamily="34" charset="-122"/>
                <a:ea typeface="微软雅黑" panose="020B0503020204020204" pitchFamily="34" charset="-122"/>
              </a:rPr>
              <a:t>参加</a:t>
            </a:r>
            <a:r>
              <a:rPr lang="zh-CN" altLang="zh-CN" sz="2800" b="1" dirty="0">
                <a:solidFill>
                  <a:schemeClr val="tx2"/>
                </a:solidFill>
                <a:latin typeface="微软雅黑" panose="020B0503020204020204" pitchFamily="34" charset="-122"/>
                <a:ea typeface="微软雅黑" panose="020B0503020204020204" pitchFamily="34" charset="-122"/>
              </a:rPr>
              <a:t>检验批及分项工程的</a:t>
            </a:r>
            <a:r>
              <a:rPr lang="zh-CN" altLang="zh-CN" sz="2800" b="1" dirty="0" smtClean="0">
                <a:solidFill>
                  <a:schemeClr val="tx2"/>
                </a:solidFill>
                <a:latin typeface="微软雅黑" panose="020B0503020204020204" pitchFamily="34" charset="-122"/>
                <a:ea typeface="微软雅黑" panose="020B0503020204020204" pitchFamily="34" charset="-122"/>
              </a:rPr>
              <a:t>验收</a:t>
            </a:r>
            <a:endParaRPr lang="en-US" altLang="zh-CN" sz="2800" b="1" dirty="0">
              <a:solidFill>
                <a:schemeClr val="tx2"/>
              </a:solidFill>
              <a:latin typeface="微软雅黑" panose="020B0503020204020204" pitchFamily="34" charset="-122"/>
              <a:ea typeface="微软雅黑" panose="020B0503020204020204" pitchFamily="34" charset="-122"/>
            </a:endParaRPr>
          </a:p>
          <a:p>
            <a:r>
              <a:rPr lang="zh-CN" altLang="en-US" sz="2800" b="1" dirty="0" smtClean="0">
                <a:solidFill>
                  <a:schemeClr val="tx2"/>
                </a:solidFill>
                <a:latin typeface="微软雅黑" panose="020B0503020204020204" pitchFamily="34" charset="-122"/>
                <a:ea typeface="微软雅黑" panose="020B0503020204020204" pitchFamily="34" charset="-122"/>
              </a:rPr>
              <a:t>③</a:t>
            </a:r>
            <a:r>
              <a:rPr lang="zh-CN" altLang="zh-CN" sz="2800" b="1" dirty="0" smtClean="0">
                <a:solidFill>
                  <a:schemeClr val="tx2"/>
                </a:solidFill>
                <a:latin typeface="微软雅黑" panose="020B0503020204020204" pitchFamily="34" charset="-122"/>
                <a:ea typeface="微软雅黑" panose="020B0503020204020204" pitchFamily="34" charset="-122"/>
              </a:rPr>
              <a:t>参加</a:t>
            </a:r>
            <a:r>
              <a:rPr lang="zh-CN" altLang="zh-CN" sz="2800" b="1" dirty="0">
                <a:solidFill>
                  <a:schemeClr val="tx2"/>
                </a:solidFill>
                <a:latin typeface="微软雅黑" panose="020B0503020204020204" pitchFamily="34" charset="-122"/>
                <a:ea typeface="微软雅黑" panose="020B0503020204020204" pitchFamily="34" charset="-122"/>
              </a:rPr>
              <a:t>分部工程的</a:t>
            </a:r>
            <a:r>
              <a:rPr lang="zh-CN" altLang="zh-CN" sz="2800" b="1" dirty="0" smtClean="0">
                <a:solidFill>
                  <a:schemeClr val="tx2"/>
                </a:solidFill>
                <a:latin typeface="微软雅黑" panose="020B0503020204020204" pitchFamily="34" charset="-122"/>
                <a:ea typeface="微软雅黑" panose="020B0503020204020204" pitchFamily="34" charset="-122"/>
              </a:rPr>
              <a:t>验收</a:t>
            </a:r>
            <a:endParaRPr lang="en-US" altLang="zh-CN" sz="2800" b="1" dirty="0" smtClean="0">
              <a:solidFill>
                <a:schemeClr val="tx2"/>
              </a:solidFill>
              <a:latin typeface="微软雅黑" panose="020B0503020204020204" pitchFamily="34" charset="-122"/>
              <a:ea typeface="微软雅黑" panose="020B0503020204020204" pitchFamily="34" charset="-122"/>
            </a:endParaRPr>
          </a:p>
          <a:p>
            <a:r>
              <a:rPr lang="zh-CN" altLang="en-US" sz="2800" b="1" dirty="0" smtClean="0">
                <a:solidFill>
                  <a:schemeClr val="tx2"/>
                </a:solidFill>
                <a:latin typeface="微软雅黑" panose="020B0503020204020204" pitchFamily="34" charset="-122"/>
                <a:ea typeface="微软雅黑" panose="020B0503020204020204" pitchFamily="34" charset="-122"/>
              </a:rPr>
              <a:t>④</a:t>
            </a:r>
            <a:r>
              <a:rPr lang="zh-CN" altLang="zh-CN" sz="2800" b="1" dirty="0" smtClean="0">
                <a:solidFill>
                  <a:schemeClr val="tx2"/>
                </a:solidFill>
                <a:latin typeface="微软雅黑" panose="020B0503020204020204" pitchFamily="34" charset="-122"/>
                <a:ea typeface="微软雅黑" panose="020B0503020204020204" pitchFamily="34" charset="-122"/>
              </a:rPr>
              <a:t>在验收过程中，对不合格的工程项目或</a:t>
            </a:r>
            <a:r>
              <a:rPr lang="zh-CN" altLang="zh-CN" sz="2800" b="1" dirty="0">
                <a:solidFill>
                  <a:schemeClr val="tx2"/>
                </a:solidFill>
                <a:latin typeface="微软雅黑" panose="020B0503020204020204" pitchFamily="34" charset="-122"/>
                <a:ea typeface="微软雅黑" panose="020B0503020204020204" pitchFamily="34" charset="-122"/>
              </a:rPr>
              <a:t>质量</a:t>
            </a:r>
            <a:r>
              <a:rPr lang="zh-CN" altLang="zh-CN" sz="2800" b="1" dirty="0" smtClean="0">
                <a:solidFill>
                  <a:schemeClr val="tx2"/>
                </a:solidFill>
                <a:latin typeface="微软雅黑" panose="020B0503020204020204" pitchFamily="34" charset="-122"/>
                <a:ea typeface="微软雅黑" panose="020B0503020204020204" pitchFamily="34" charset="-122"/>
              </a:rPr>
              <a:t>缺陷</a:t>
            </a:r>
            <a:r>
              <a:rPr lang="zh-CN" altLang="en-US" sz="2800" b="1" dirty="0" smtClean="0">
                <a:solidFill>
                  <a:schemeClr val="tx2"/>
                </a:solidFill>
                <a:latin typeface="微软雅黑" panose="020B0503020204020204" pitchFamily="34" charset="-122"/>
                <a:ea typeface="微软雅黑" panose="020B0503020204020204" pitchFamily="34" charset="-122"/>
              </a:rPr>
              <a:t>及时</a:t>
            </a:r>
            <a:r>
              <a:rPr lang="zh-CN" altLang="zh-CN" sz="2800" b="1" dirty="0" smtClean="0">
                <a:solidFill>
                  <a:schemeClr val="tx2"/>
                </a:solidFill>
                <a:latin typeface="微软雅黑" panose="020B0503020204020204" pitchFamily="34" charset="-122"/>
                <a:ea typeface="微软雅黑" panose="020B0503020204020204" pitchFamily="34" charset="-122"/>
              </a:rPr>
              <a:t>发整改通知并督促整改</a:t>
            </a:r>
            <a:endParaRPr lang="en-US" altLang="zh-CN" sz="2800" b="1" dirty="0" smtClean="0">
              <a:solidFill>
                <a:schemeClr val="tx2"/>
              </a:solidFill>
              <a:latin typeface="微软雅黑" panose="020B0503020204020204" pitchFamily="34" charset="-122"/>
              <a:ea typeface="微软雅黑" panose="020B0503020204020204" pitchFamily="34" charset="-122"/>
            </a:endParaRPr>
          </a:p>
          <a:p>
            <a:r>
              <a:rPr lang="zh-CN" altLang="en-US" sz="2800" b="1" dirty="0">
                <a:solidFill>
                  <a:schemeClr val="tx2"/>
                </a:solidFill>
                <a:latin typeface="微软雅黑" panose="020B0503020204020204" pitchFamily="34" charset="-122"/>
                <a:ea typeface="微软雅黑" panose="020B0503020204020204" pitchFamily="34" charset="-122"/>
              </a:rPr>
              <a:t>⑤</a:t>
            </a:r>
            <a:r>
              <a:rPr lang="zh-CN" altLang="zh-CN" sz="2800" b="1" dirty="0" smtClean="0">
                <a:solidFill>
                  <a:schemeClr val="tx2"/>
                </a:solidFill>
                <a:latin typeface="微软雅黑" panose="020B0503020204020204" pitchFamily="34" charset="-122"/>
                <a:ea typeface="微软雅黑" panose="020B0503020204020204" pitchFamily="34" charset="-122"/>
              </a:rPr>
              <a:t>对</a:t>
            </a:r>
            <a:r>
              <a:rPr lang="zh-CN" altLang="zh-CN" sz="2800" b="1" dirty="0">
                <a:solidFill>
                  <a:schemeClr val="tx2"/>
                </a:solidFill>
                <a:latin typeface="微软雅黑" panose="020B0503020204020204" pitchFamily="34" charset="-122"/>
                <a:ea typeface="微软雅黑" panose="020B0503020204020204" pitchFamily="34" charset="-122"/>
              </a:rPr>
              <a:t>施工单位的竣工报验申请进行审</a:t>
            </a:r>
            <a:r>
              <a:rPr lang="zh-CN" altLang="zh-CN" sz="2800" b="1" dirty="0" smtClean="0">
                <a:solidFill>
                  <a:schemeClr val="tx2"/>
                </a:solidFill>
                <a:latin typeface="微软雅黑" panose="020B0503020204020204" pitchFamily="34" charset="-122"/>
                <a:ea typeface="微软雅黑" panose="020B0503020204020204" pitchFamily="34" charset="-122"/>
              </a:rPr>
              <a:t>签</a:t>
            </a:r>
          </a:p>
          <a:p>
            <a:r>
              <a:rPr lang="zh-CN" altLang="en-US" sz="2800" b="1" dirty="0" smtClean="0">
                <a:solidFill>
                  <a:schemeClr val="tx2"/>
                </a:solidFill>
                <a:latin typeface="微软雅黑" panose="020B0503020204020204" pitchFamily="34" charset="-122"/>
                <a:ea typeface="微软雅黑" panose="020B0503020204020204" pitchFamily="34" charset="-122"/>
              </a:rPr>
              <a:t>⑥</a:t>
            </a:r>
            <a:r>
              <a:rPr lang="zh-CN" altLang="zh-CN" sz="2800" b="1" dirty="0" smtClean="0">
                <a:solidFill>
                  <a:schemeClr val="tx2"/>
                </a:solidFill>
                <a:latin typeface="微软雅黑" panose="020B0503020204020204" pitchFamily="34" charset="-122"/>
                <a:ea typeface="微软雅黑" panose="020B0503020204020204" pitchFamily="34" charset="-122"/>
              </a:rPr>
              <a:t>参加建设单位组织召开的工程竣工验收会，并编写了工程施工监理总结。</a:t>
            </a:r>
          </a:p>
        </p:txBody>
      </p:sp>
    </p:spTree>
    <p:extLst>
      <p:ext uri="{BB962C8B-B14F-4D97-AF65-F5344CB8AC3E}">
        <p14:creationId xmlns:p14="http://schemas.microsoft.com/office/powerpoint/2010/main" val="243939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33288" y="1298971"/>
            <a:ext cx="8856984" cy="5370389"/>
          </a:xfrm>
        </p:spPr>
        <p:txBody>
          <a:bodyPr>
            <a:noAutofit/>
          </a:bodyPr>
          <a:lstStyle/>
          <a:p>
            <a:pPr marL="514350" indent="-514350">
              <a:lnSpc>
                <a:spcPct val="110000"/>
              </a:lnSpc>
              <a:spcBef>
                <a:spcPts val="0"/>
              </a:spcBef>
              <a:buFont typeface="Arial" panose="020B0604020202020204" pitchFamily="34" charset="0"/>
              <a:buChar char="•"/>
            </a:pPr>
            <a:r>
              <a:rPr lang="en-US" altLang="zh-CN" sz="2800" b="1" u="sng" dirty="0" smtClean="0">
                <a:solidFill>
                  <a:schemeClr val="tx2"/>
                </a:solidFill>
                <a:latin typeface="微软雅黑" panose="020B0503020204020204" pitchFamily="34" charset="-122"/>
                <a:ea typeface="微软雅黑" panose="020B0503020204020204" pitchFamily="34" charset="-122"/>
              </a:rPr>
              <a:t>1. </a:t>
            </a:r>
            <a:r>
              <a:rPr lang="zh-CN" altLang="zh-CN" sz="2800" b="1" u="sng" dirty="0" smtClean="0">
                <a:solidFill>
                  <a:schemeClr val="tx2"/>
                </a:solidFill>
                <a:latin typeface="微软雅黑" panose="020B0503020204020204" pitchFamily="34" charset="-122"/>
                <a:ea typeface="微软雅黑" panose="020B0503020204020204" pitchFamily="34" charset="-122"/>
              </a:rPr>
              <a:t>地基</a:t>
            </a:r>
            <a:r>
              <a:rPr lang="zh-CN" altLang="zh-CN" sz="2800" b="1" u="sng" dirty="0">
                <a:solidFill>
                  <a:schemeClr val="tx2"/>
                </a:solidFill>
                <a:latin typeface="微软雅黑" panose="020B0503020204020204" pitchFamily="34" charset="-122"/>
                <a:ea typeface="微软雅黑" panose="020B0503020204020204" pitchFamily="34" charset="-122"/>
              </a:rPr>
              <a:t>基础工程质量</a:t>
            </a:r>
            <a:r>
              <a:rPr lang="zh-CN" altLang="zh-CN" sz="2800" b="1" u="sng" dirty="0" smtClean="0">
                <a:solidFill>
                  <a:schemeClr val="tx2"/>
                </a:solidFill>
                <a:latin typeface="微软雅黑" panose="020B0503020204020204" pitchFamily="34" charset="-122"/>
                <a:ea typeface="微软雅黑" panose="020B0503020204020204" pitchFamily="34" charset="-122"/>
              </a:rPr>
              <a:t>情况</a:t>
            </a:r>
            <a:endParaRPr lang="en-US" altLang="zh-CN" sz="2800" b="1" dirty="0">
              <a:solidFill>
                <a:schemeClr val="tx2"/>
              </a:solidFill>
              <a:latin typeface="微软雅黑" panose="020B0503020204020204" pitchFamily="34" charset="-122"/>
              <a:ea typeface="微软雅黑" panose="020B0503020204020204" pitchFamily="34" charset="-122"/>
            </a:endParaRPr>
          </a:p>
          <a:p>
            <a:pPr marL="457200" indent="-457200">
              <a:lnSpc>
                <a:spcPct val="110000"/>
              </a:lnSpc>
              <a:spcBef>
                <a:spcPts val="0"/>
              </a:spcBef>
              <a:buFont typeface="Arial" panose="020B0604020202020204" pitchFamily="34" charset="0"/>
              <a:buChar char="•"/>
            </a:pPr>
            <a:r>
              <a:rPr lang="zh-CN" altLang="zh-CN" sz="2800" b="1" dirty="0" smtClean="0">
                <a:solidFill>
                  <a:schemeClr val="tx2"/>
                </a:solidFill>
                <a:latin typeface="微软雅黑" panose="020B0503020204020204" pitchFamily="34" charset="-122"/>
                <a:ea typeface="微软雅黑" panose="020B0503020204020204" pitchFamily="34" charset="-122"/>
              </a:rPr>
              <a:t>本</a:t>
            </a:r>
            <a:r>
              <a:rPr lang="zh-CN" altLang="zh-CN" sz="2800" b="1" dirty="0">
                <a:solidFill>
                  <a:schemeClr val="tx2"/>
                </a:solidFill>
                <a:latin typeface="微软雅黑" panose="020B0503020204020204" pitchFamily="34" charset="-122"/>
                <a:ea typeface="微软雅黑" panose="020B0503020204020204" pitchFamily="34" charset="-122"/>
              </a:rPr>
              <a:t>基础工程为采用了人工挖孔桩、地下室结构形式为框架核心筒结构。基础主要原材料进场经验收达到合格标准；桩的桩端承载力、桩嵌嵌深度及桩的几何尺寸均满足设计要求；桩的轴线偏差、桩顶标高、桩身的垂直度偏差均在规范允许误差范围内；结构混凝土试件经检验评定均达到合格标准</a:t>
            </a:r>
            <a:r>
              <a:rPr lang="zh-CN" altLang="zh-CN" sz="2800" b="1" dirty="0" smtClean="0">
                <a:solidFill>
                  <a:schemeClr val="tx2"/>
                </a:solidFill>
                <a:latin typeface="微软雅黑" panose="020B0503020204020204" pitchFamily="34" charset="-122"/>
                <a:ea typeface="微软雅黑" panose="020B0503020204020204" pitchFamily="34" charset="-122"/>
              </a:rPr>
              <a:t>。</a:t>
            </a:r>
            <a:endParaRPr lang="en-US" altLang="zh-CN" sz="2800" b="1" dirty="0">
              <a:solidFill>
                <a:schemeClr val="tx2"/>
              </a:solidFill>
              <a:latin typeface="微软雅黑" panose="020B0503020204020204" pitchFamily="34" charset="-122"/>
              <a:ea typeface="微软雅黑" panose="020B0503020204020204" pitchFamily="34" charset="-122"/>
            </a:endParaRPr>
          </a:p>
          <a:p>
            <a:pPr marL="457200" indent="-457200">
              <a:lnSpc>
                <a:spcPct val="110000"/>
              </a:lnSpc>
              <a:spcBef>
                <a:spcPts val="0"/>
              </a:spcBef>
              <a:buFont typeface="Arial" panose="020B0604020202020204" pitchFamily="34" charset="0"/>
              <a:buChar char="•"/>
            </a:pPr>
            <a:r>
              <a:rPr lang="zh-CN" altLang="zh-CN" sz="2800" b="1" dirty="0" smtClean="0">
                <a:solidFill>
                  <a:schemeClr val="tx2"/>
                </a:solidFill>
                <a:latin typeface="微软雅黑" panose="020B0503020204020204" pitchFamily="34" charset="-122"/>
                <a:ea typeface="微软雅黑" panose="020B0503020204020204" pitchFamily="34" charset="-122"/>
              </a:rPr>
              <a:t>本</a:t>
            </a:r>
            <a:r>
              <a:rPr lang="zh-CN" altLang="zh-CN" sz="2800" b="1" dirty="0">
                <a:solidFill>
                  <a:schemeClr val="tx2"/>
                </a:solidFill>
                <a:latin typeface="微软雅黑" panose="020B0503020204020204" pitchFamily="34" charset="-122"/>
                <a:ea typeface="微软雅黑" panose="020B0503020204020204" pitchFamily="34" charset="-122"/>
              </a:rPr>
              <a:t>基础分部划分为土方、模板、钢筋、混凝土、现浇结构等</a:t>
            </a:r>
            <a:r>
              <a:rPr lang="en-US" altLang="zh-CN" sz="2800" b="1" dirty="0">
                <a:solidFill>
                  <a:schemeClr val="tx2"/>
                </a:solidFill>
                <a:latin typeface="微软雅黑" panose="020B0503020204020204" pitchFamily="34" charset="-122"/>
                <a:ea typeface="微软雅黑" panose="020B0503020204020204" pitchFamily="34" charset="-122"/>
              </a:rPr>
              <a:t>5</a:t>
            </a:r>
            <a:r>
              <a:rPr lang="zh-CN" altLang="zh-CN" sz="2800" b="1" dirty="0">
                <a:solidFill>
                  <a:schemeClr val="tx2"/>
                </a:solidFill>
                <a:latin typeface="微软雅黑" panose="020B0503020204020204" pitchFamily="34" charset="-122"/>
                <a:ea typeface="微软雅黑" panose="020B0503020204020204" pitchFamily="34" charset="-122"/>
              </a:rPr>
              <a:t>分项工程，分项工程检验批质量验收记录</a:t>
            </a:r>
            <a:r>
              <a:rPr lang="en-US" altLang="zh-CN" sz="2800" b="1" dirty="0">
                <a:solidFill>
                  <a:schemeClr val="tx2"/>
                </a:solidFill>
                <a:latin typeface="微软雅黑" panose="020B0503020204020204" pitchFamily="34" charset="-122"/>
                <a:ea typeface="微软雅黑" panose="020B0503020204020204" pitchFamily="34" charset="-122"/>
              </a:rPr>
              <a:t>265</a:t>
            </a:r>
            <a:r>
              <a:rPr lang="zh-CN" altLang="zh-CN" sz="2800" b="1" dirty="0">
                <a:solidFill>
                  <a:schemeClr val="tx2"/>
                </a:solidFill>
                <a:latin typeface="微软雅黑" panose="020B0503020204020204" pitchFamily="34" charset="-122"/>
                <a:ea typeface="微软雅黑" panose="020B0503020204020204" pitchFamily="34" charset="-122"/>
              </a:rPr>
              <a:t>份，各分项工程及检验批质量经达到合格标准。</a:t>
            </a:r>
            <a:r>
              <a:rPr lang="en-US" altLang="zh-CN" sz="2800" b="1" dirty="0">
                <a:solidFill>
                  <a:schemeClr val="tx2"/>
                </a:solidFill>
                <a:latin typeface="微软雅黑" panose="020B0503020204020204" pitchFamily="34" charset="-122"/>
                <a:ea typeface="微软雅黑" panose="020B0503020204020204" pitchFamily="34" charset="-122"/>
              </a:rPr>
              <a:t/>
            </a:r>
            <a:br>
              <a:rPr lang="en-US" altLang="zh-CN" sz="2800" b="1" dirty="0">
                <a:solidFill>
                  <a:schemeClr val="tx2"/>
                </a:solidFill>
                <a:latin typeface="微软雅黑" panose="020B0503020204020204" pitchFamily="34" charset="-122"/>
                <a:ea typeface="微软雅黑" panose="020B0503020204020204" pitchFamily="34" charset="-122"/>
              </a:rPr>
            </a:br>
            <a:r>
              <a:rPr lang="zh-CN" altLang="zh-CN" sz="2800" b="1" dirty="0">
                <a:solidFill>
                  <a:schemeClr val="tx2"/>
                </a:solidFill>
                <a:latin typeface="微软雅黑" panose="020B0503020204020204" pitchFamily="34" charset="-122"/>
                <a:ea typeface="微软雅黑" panose="020B0503020204020204" pitchFamily="34" charset="-122"/>
              </a:rPr>
              <a:t>本分部工程在承包单位自检合格的基础上，经参建各方核查验收合格。</a:t>
            </a:r>
          </a:p>
        </p:txBody>
      </p:sp>
      <p:sp>
        <p:nvSpPr>
          <p:cNvPr id="5" name="标题 5"/>
          <p:cNvSpPr txBox="1">
            <a:spLocks/>
          </p:cNvSpPr>
          <p:nvPr/>
        </p:nvSpPr>
        <p:spPr>
          <a:xfrm>
            <a:off x="1619672" y="238691"/>
            <a:ext cx="7127904" cy="454005"/>
          </a:xfrm>
          <a:prstGeom prst="rect">
            <a:avLst/>
          </a:prstGeom>
        </p:spPr>
        <p:txBody>
          <a:bodyPr vert="horz" lIns="91440" tIns="45720" rIns="91440" bIns="45720" rtlCol="0" anchor="t">
            <a:normAutofit fontScale="70000" lnSpcReduction="20000"/>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fontAlgn="auto">
              <a:spcAft>
                <a:spcPts val="0"/>
              </a:spcAft>
            </a:pPr>
            <a:r>
              <a:rPr lang="zh-CN" altLang="en-US" dirty="0" smtClean="0">
                <a:solidFill>
                  <a:schemeClr val="bg1">
                    <a:lumMod val="95000"/>
                  </a:schemeClr>
                </a:solidFill>
              </a:rPr>
              <a:t>五</a:t>
            </a:r>
            <a:r>
              <a:rPr lang="zh-CN" altLang="zh-CN" dirty="0" smtClean="0">
                <a:solidFill>
                  <a:schemeClr val="bg1">
                    <a:lumMod val="95000"/>
                  </a:schemeClr>
                </a:solidFill>
              </a:rPr>
              <a:t>、</a:t>
            </a:r>
            <a:r>
              <a:rPr lang="zh-CN" altLang="en-US" dirty="0">
                <a:solidFill>
                  <a:schemeClr val="bg1">
                    <a:lumMod val="95000"/>
                  </a:schemeClr>
                </a:solidFill>
              </a:rPr>
              <a:t>工程施工质量验收情况</a:t>
            </a:r>
          </a:p>
        </p:txBody>
      </p:sp>
    </p:spTree>
    <p:extLst>
      <p:ext uri="{BB962C8B-B14F-4D97-AF65-F5344CB8AC3E}">
        <p14:creationId xmlns:p14="http://schemas.microsoft.com/office/powerpoint/2010/main" val="3393592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323528" y="980728"/>
            <a:ext cx="8533456" cy="5373216"/>
          </a:xfrm>
        </p:spPr>
        <p:txBody>
          <a:bodyPr>
            <a:noAutofit/>
          </a:bodyPr>
          <a:lstStyle/>
          <a:p>
            <a:pPr marL="457200" indent="-457200">
              <a:buFont typeface="Arial" panose="020B0604020202020204" pitchFamily="34" charset="0"/>
              <a:buChar char="•"/>
            </a:pPr>
            <a:r>
              <a:rPr lang="en-US" altLang="zh-CN" sz="2800" b="1" u="sng" dirty="0" smtClean="0">
                <a:solidFill>
                  <a:schemeClr val="tx2"/>
                </a:solidFill>
                <a:latin typeface="微软雅黑" panose="020B0503020204020204" pitchFamily="34" charset="-122"/>
                <a:ea typeface="微软雅黑" panose="020B0503020204020204" pitchFamily="34" charset="-122"/>
              </a:rPr>
              <a:t>2. </a:t>
            </a:r>
            <a:r>
              <a:rPr lang="zh-CN" altLang="zh-CN" sz="2800" b="1" u="sng" dirty="0" smtClean="0">
                <a:solidFill>
                  <a:schemeClr val="tx2"/>
                </a:solidFill>
                <a:latin typeface="微软雅黑" panose="020B0503020204020204" pitchFamily="34" charset="-122"/>
                <a:ea typeface="微软雅黑" panose="020B0503020204020204" pitchFamily="34" charset="-122"/>
              </a:rPr>
              <a:t>主体</a:t>
            </a:r>
            <a:r>
              <a:rPr lang="zh-CN" altLang="zh-CN" sz="2800" b="1" u="sng" dirty="0">
                <a:solidFill>
                  <a:schemeClr val="tx2"/>
                </a:solidFill>
                <a:latin typeface="微软雅黑" panose="020B0503020204020204" pitchFamily="34" charset="-122"/>
                <a:ea typeface="微软雅黑" panose="020B0503020204020204" pitchFamily="34" charset="-122"/>
              </a:rPr>
              <a:t>结构质量情况</a:t>
            </a:r>
          </a:p>
          <a:p>
            <a:pPr marL="457200" indent="-457200">
              <a:buFont typeface="Arial" panose="020B0604020202020204" pitchFamily="34" charset="0"/>
              <a:buChar char="•"/>
            </a:pPr>
            <a:r>
              <a:rPr lang="zh-CN" altLang="zh-CN" sz="2800" b="1" dirty="0">
                <a:solidFill>
                  <a:schemeClr val="tx2"/>
                </a:solidFill>
                <a:latin typeface="微软雅黑" panose="020B0503020204020204" pitchFamily="34" charset="-122"/>
                <a:ea typeface="微软雅黑" panose="020B0503020204020204" pitchFamily="34" charset="-122"/>
              </a:rPr>
              <a:t>本工程主体结构为框架剪力墙结构，主要原材料进场均经验收达到合格标准。</a:t>
            </a:r>
          </a:p>
          <a:p>
            <a:pPr marL="457200" indent="-457200">
              <a:buFont typeface="Arial" panose="020B0604020202020204" pitchFamily="34" charset="0"/>
              <a:buChar char="•"/>
            </a:pPr>
            <a:r>
              <a:rPr lang="zh-CN" altLang="zh-CN" sz="2800" b="1" dirty="0" smtClean="0">
                <a:solidFill>
                  <a:schemeClr val="tx2"/>
                </a:solidFill>
                <a:latin typeface="微软雅黑" panose="020B0503020204020204" pitchFamily="34" charset="-122"/>
                <a:ea typeface="微软雅黑" panose="020B0503020204020204" pitchFamily="34" charset="-122"/>
              </a:rPr>
              <a:t>混凝土</a:t>
            </a:r>
            <a:r>
              <a:rPr lang="zh-CN" altLang="zh-CN" sz="2800" b="1" dirty="0">
                <a:solidFill>
                  <a:schemeClr val="tx2"/>
                </a:solidFill>
                <a:latin typeface="微软雅黑" panose="020B0503020204020204" pitchFamily="34" charset="-122"/>
                <a:ea typeface="微软雅黑" panose="020B0503020204020204" pitchFamily="34" charset="-122"/>
              </a:rPr>
              <a:t>试件、钢筋焊接头、砂浆试件，均符合设计和验收规范要求。</a:t>
            </a:r>
          </a:p>
          <a:p>
            <a:pPr marL="457200" indent="-457200">
              <a:buFont typeface="Arial" panose="020B0604020202020204" pitchFamily="34" charset="0"/>
              <a:buChar char="•"/>
            </a:pPr>
            <a:r>
              <a:rPr lang="zh-CN" altLang="zh-CN" sz="2800" b="1" dirty="0">
                <a:solidFill>
                  <a:schemeClr val="tx2"/>
                </a:solidFill>
                <a:latin typeface="微软雅黑" panose="020B0503020204020204" pitchFamily="34" charset="-122"/>
                <a:ea typeface="微软雅黑" panose="020B0503020204020204" pitchFamily="34" charset="-122"/>
              </a:rPr>
              <a:t>湖南省建设工程检测中心对主体结构混凝土强度原位</a:t>
            </a:r>
            <a:r>
              <a:rPr lang="zh-CN" altLang="zh-CN" sz="2800" b="1" dirty="0" smtClean="0">
                <a:solidFill>
                  <a:schemeClr val="tx2"/>
                </a:solidFill>
                <a:latin typeface="微软雅黑" panose="020B0503020204020204" pitchFamily="34" charset="-122"/>
                <a:ea typeface="微软雅黑" panose="020B0503020204020204" pitchFamily="34" charset="-122"/>
              </a:rPr>
              <a:t>检测</a:t>
            </a:r>
            <a:r>
              <a:rPr lang="zh-CN" altLang="en-US" sz="2800" b="1" dirty="0" smtClean="0">
                <a:solidFill>
                  <a:schemeClr val="tx2"/>
                </a:solidFill>
                <a:latin typeface="微软雅黑" panose="020B0503020204020204" pitchFamily="34" charset="-122"/>
                <a:ea typeface="微软雅黑" panose="020B0503020204020204" pitchFamily="34" charset="-122"/>
              </a:rPr>
              <a:t>、</a:t>
            </a:r>
            <a:r>
              <a:rPr lang="zh-CN" altLang="zh-CN" sz="2800" b="1" dirty="0" smtClean="0">
                <a:solidFill>
                  <a:schemeClr val="tx2"/>
                </a:solidFill>
                <a:latin typeface="微软雅黑" panose="020B0503020204020204" pitchFamily="34" charset="-122"/>
                <a:ea typeface="微软雅黑" panose="020B0503020204020204" pitchFamily="34" charset="-122"/>
              </a:rPr>
              <a:t>箍筋</a:t>
            </a:r>
            <a:r>
              <a:rPr lang="zh-CN" altLang="zh-CN" sz="2800" b="1" dirty="0">
                <a:solidFill>
                  <a:schemeClr val="tx2"/>
                </a:solidFill>
                <a:latin typeface="微软雅黑" panose="020B0503020204020204" pitchFamily="34" charset="-122"/>
                <a:ea typeface="微软雅黑" panose="020B0503020204020204" pitchFamily="34" charset="-122"/>
              </a:rPr>
              <a:t>间距检测</a:t>
            </a:r>
            <a:r>
              <a:rPr lang="zh-CN" altLang="zh-CN" sz="2800" b="1" dirty="0" smtClean="0">
                <a:solidFill>
                  <a:schemeClr val="tx2"/>
                </a:solidFill>
                <a:latin typeface="微软雅黑" panose="020B0503020204020204" pitchFamily="34" charset="-122"/>
                <a:ea typeface="微软雅黑" panose="020B0503020204020204" pitchFamily="34" charset="-122"/>
              </a:rPr>
              <a:t>，符合</a:t>
            </a:r>
            <a:r>
              <a:rPr lang="zh-CN" altLang="zh-CN" sz="2800" b="1" dirty="0">
                <a:solidFill>
                  <a:schemeClr val="tx2"/>
                </a:solidFill>
                <a:latin typeface="微软雅黑" panose="020B0503020204020204" pitchFamily="34" charset="-122"/>
                <a:ea typeface="微软雅黑" panose="020B0503020204020204" pitchFamily="34" charset="-122"/>
              </a:rPr>
              <a:t>设计要求</a:t>
            </a:r>
            <a:r>
              <a:rPr lang="zh-CN" altLang="zh-CN" sz="2800" b="1" dirty="0" smtClean="0">
                <a:solidFill>
                  <a:schemeClr val="tx2"/>
                </a:solidFill>
                <a:latin typeface="微软雅黑" panose="020B0503020204020204" pitchFamily="34" charset="-122"/>
                <a:ea typeface="微软雅黑" panose="020B0503020204020204" pitchFamily="34" charset="-122"/>
              </a:rPr>
              <a:t>；</a:t>
            </a:r>
            <a:endParaRPr lang="en-US" altLang="zh-CN" sz="2800" b="1" dirty="0" smtClean="0">
              <a:solidFill>
                <a:schemeClr val="tx2"/>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zh-CN" sz="2800" b="1" dirty="0" smtClean="0">
                <a:solidFill>
                  <a:schemeClr val="tx2"/>
                </a:solidFill>
                <a:latin typeface="微软雅黑" panose="020B0503020204020204" pitchFamily="34" charset="-122"/>
                <a:ea typeface="微软雅黑" panose="020B0503020204020204" pitchFamily="34" charset="-122"/>
              </a:rPr>
              <a:t>主体</a:t>
            </a:r>
            <a:r>
              <a:rPr lang="zh-CN" altLang="zh-CN" sz="2800" b="1" dirty="0">
                <a:solidFill>
                  <a:schemeClr val="tx2"/>
                </a:solidFill>
                <a:latin typeface="微软雅黑" panose="020B0503020204020204" pitchFamily="34" charset="-122"/>
                <a:ea typeface="微软雅黑" panose="020B0503020204020204" pitchFamily="34" charset="-122"/>
              </a:rPr>
              <a:t>分部共</a:t>
            </a:r>
            <a:r>
              <a:rPr lang="zh-CN" altLang="zh-CN" sz="2800" b="1" dirty="0" smtClean="0">
                <a:solidFill>
                  <a:schemeClr val="tx2"/>
                </a:solidFill>
                <a:latin typeface="微软雅黑" panose="020B0503020204020204" pitchFamily="34" charset="-122"/>
                <a:ea typeface="微软雅黑" panose="020B0503020204020204" pitchFamily="34" charset="-122"/>
              </a:rPr>
              <a:t>划分</a:t>
            </a:r>
            <a:r>
              <a:rPr lang="zh-CN" altLang="en-US" sz="2800" b="1" dirty="0">
                <a:solidFill>
                  <a:schemeClr val="tx2"/>
                </a:solidFill>
                <a:latin typeface="微软雅黑" panose="020B0503020204020204" pitchFamily="34" charset="-122"/>
                <a:ea typeface="微软雅黑" panose="020B0503020204020204" pitchFamily="34" charset="-122"/>
              </a:rPr>
              <a:t>六</a:t>
            </a:r>
            <a:r>
              <a:rPr lang="zh-CN" altLang="zh-CN" sz="2800" b="1" dirty="0" smtClean="0">
                <a:solidFill>
                  <a:schemeClr val="tx2"/>
                </a:solidFill>
                <a:latin typeface="微软雅黑" panose="020B0503020204020204" pitchFamily="34" charset="-122"/>
                <a:ea typeface="微软雅黑" panose="020B0503020204020204" pitchFamily="34" charset="-122"/>
              </a:rPr>
              <a:t>分项工程</a:t>
            </a:r>
            <a:r>
              <a:rPr lang="zh-CN" altLang="zh-CN" sz="2800" b="1" dirty="0">
                <a:solidFill>
                  <a:schemeClr val="tx2"/>
                </a:solidFill>
                <a:latin typeface="微软雅黑" panose="020B0503020204020204" pitchFamily="34" charset="-122"/>
                <a:ea typeface="微软雅黑" panose="020B0503020204020204" pitchFamily="34" charset="-122"/>
              </a:rPr>
              <a:t>，共签认检验批验收记录</a:t>
            </a:r>
            <a:r>
              <a:rPr lang="en-US" altLang="zh-CN" sz="2800" b="1" dirty="0">
                <a:solidFill>
                  <a:schemeClr val="tx2"/>
                </a:solidFill>
                <a:latin typeface="微软雅黑" panose="020B0503020204020204" pitchFamily="34" charset="-122"/>
                <a:ea typeface="微软雅黑" panose="020B0503020204020204" pitchFamily="34" charset="-122"/>
              </a:rPr>
              <a:t>378</a:t>
            </a:r>
            <a:r>
              <a:rPr lang="zh-CN" altLang="zh-CN" sz="2800" b="1" dirty="0">
                <a:solidFill>
                  <a:schemeClr val="tx2"/>
                </a:solidFill>
                <a:latin typeface="微软雅黑" panose="020B0503020204020204" pitchFamily="34" charset="-122"/>
                <a:ea typeface="微软雅黑" panose="020B0503020204020204" pitchFamily="34" charset="-122"/>
              </a:rPr>
              <a:t>份，各分项工程及检验批经验收合格。</a:t>
            </a:r>
          </a:p>
          <a:p>
            <a:pPr marL="457200" indent="-457200">
              <a:buFont typeface="Arial" panose="020B0604020202020204" pitchFamily="34" charset="0"/>
              <a:buChar char="•"/>
            </a:pPr>
            <a:r>
              <a:rPr lang="zh-CN" altLang="zh-CN" sz="2800" b="1" dirty="0">
                <a:solidFill>
                  <a:schemeClr val="tx2"/>
                </a:solidFill>
                <a:latin typeface="微软雅黑" panose="020B0503020204020204" pitchFamily="34" charset="-122"/>
                <a:ea typeface="微软雅黑" panose="020B0503020204020204" pitchFamily="34" charset="-122"/>
              </a:rPr>
              <a:t>本分部工程在承包单位自检合格的基础上，经参建各方核查验收合格。</a:t>
            </a:r>
          </a:p>
        </p:txBody>
      </p:sp>
      <p:sp>
        <p:nvSpPr>
          <p:cNvPr id="5" name="标题 5"/>
          <p:cNvSpPr txBox="1">
            <a:spLocks/>
          </p:cNvSpPr>
          <p:nvPr/>
        </p:nvSpPr>
        <p:spPr>
          <a:xfrm>
            <a:off x="1619672" y="238691"/>
            <a:ext cx="7127904" cy="454005"/>
          </a:xfrm>
          <a:prstGeom prst="rect">
            <a:avLst/>
          </a:prstGeom>
        </p:spPr>
        <p:txBody>
          <a:bodyPr vert="horz" lIns="91440" tIns="45720" rIns="91440" bIns="45720" rtlCol="0" anchor="t">
            <a:normAutofit fontScale="70000" lnSpcReduction="20000"/>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fontAlgn="auto">
              <a:spcAft>
                <a:spcPts val="0"/>
              </a:spcAft>
            </a:pPr>
            <a:r>
              <a:rPr lang="zh-CN" altLang="en-US" dirty="0" smtClean="0">
                <a:solidFill>
                  <a:schemeClr val="bg1">
                    <a:lumMod val="95000"/>
                  </a:schemeClr>
                </a:solidFill>
              </a:rPr>
              <a:t>五</a:t>
            </a:r>
            <a:r>
              <a:rPr lang="zh-CN" altLang="zh-CN" dirty="0" smtClean="0">
                <a:solidFill>
                  <a:schemeClr val="bg1">
                    <a:lumMod val="95000"/>
                  </a:schemeClr>
                </a:solidFill>
              </a:rPr>
              <a:t>、</a:t>
            </a:r>
            <a:r>
              <a:rPr lang="zh-CN" altLang="en-US" dirty="0">
                <a:solidFill>
                  <a:schemeClr val="bg1">
                    <a:lumMod val="95000"/>
                  </a:schemeClr>
                </a:solidFill>
              </a:rPr>
              <a:t>工程施工质量验收情况</a:t>
            </a:r>
          </a:p>
        </p:txBody>
      </p:sp>
    </p:spTree>
    <p:extLst>
      <p:ext uri="{BB962C8B-B14F-4D97-AF65-F5344CB8AC3E}">
        <p14:creationId xmlns:p14="http://schemas.microsoft.com/office/powerpoint/2010/main" val="28544474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271836" y="2235075"/>
            <a:ext cx="8460560" cy="3930229"/>
          </a:xfrm>
        </p:spPr>
        <p:txBody>
          <a:bodyPr>
            <a:noAutofit/>
          </a:bodyPr>
          <a:lstStyle/>
          <a:p>
            <a:pPr marL="514350" indent="-514350">
              <a:lnSpc>
                <a:spcPct val="150000"/>
              </a:lnSpc>
              <a:spcBef>
                <a:spcPts val="0"/>
              </a:spcBef>
              <a:buFont typeface="Arial" panose="020B0604020202020204" pitchFamily="34" charset="0"/>
              <a:buChar char="•"/>
            </a:pPr>
            <a:r>
              <a:rPr lang="en-US" altLang="zh-CN" sz="2800" b="1" u="sng" dirty="0" smtClean="0">
                <a:solidFill>
                  <a:schemeClr val="tx2"/>
                </a:solidFill>
                <a:latin typeface="微软雅黑" panose="020B0503020204020204" pitchFamily="34" charset="-122"/>
                <a:ea typeface="微软雅黑" panose="020B0503020204020204" pitchFamily="34" charset="-122"/>
              </a:rPr>
              <a:t>3. </a:t>
            </a:r>
            <a:r>
              <a:rPr lang="zh-CN" altLang="en-US" sz="2800" b="1" u="sng" dirty="0" smtClean="0">
                <a:solidFill>
                  <a:schemeClr val="tx2"/>
                </a:solidFill>
                <a:latin typeface="微软雅黑" panose="020B0503020204020204" pitchFamily="34" charset="-122"/>
                <a:ea typeface="微软雅黑" panose="020B0503020204020204" pitchFamily="34" charset="-122"/>
              </a:rPr>
              <a:t>分部工程</a:t>
            </a:r>
            <a:r>
              <a:rPr lang="zh-CN" altLang="en-US" sz="2800" b="1" u="sng" dirty="0">
                <a:solidFill>
                  <a:schemeClr val="tx2"/>
                </a:solidFill>
                <a:latin typeface="微软雅黑" panose="020B0503020204020204" pitchFamily="34" charset="-122"/>
                <a:ea typeface="微软雅黑" panose="020B0503020204020204" pitchFamily="34" charset="-122"/>
              </a:rPr>
              <a:t>质量情况</a:t>
            </a:r>
          </a:p>
          <a:p>
            <a:pPr marL="514350" indent="-514350">
              <a:lnSpc>
                <a:spcPct val="150000"/>
              </a:lnSpc>
              <a:spcBef>
                <a:spcPts val="0"/>
              </a:spcBef>
              <a:buFont typeface="Arial" panose="020B0604020202020204" pitchFamily="34" charset="0"/>
              <a:buChar char="•"/>
            </a:pPr>
            <a:r>
              <a:rPr lang="zh-CN" altLang="en-US" sz="2800" b="1" dirty="0" smtClean="0">
                <a:solidFill>
                  <a:schemeClr val="tx2"/>
                </a:solidFill>
                <a:latin typeface="微软雅黑" panose="020B0503020204020204" pitchFamily="34" charset="-122"/>
                <a:ea typeface="微软雅黑" panose="020B0503020204020204" pitchFamily="34" charset="-122"/>
              </a:rPr>
              <a:t>①屋面</a:t>
            </a:r>
            <a:r>
              <a:rPr lang="zh-CN" altLang="en-US" sz="2800" b="1" dirty="0">
                <a:solidFill>
                  <a:schemeClr val="tx2"/>
                </a:solidFill>
                <a:latin typeface="微软雅黑" panose="020B0503020204020204" pitchFamily="34" charset="-122"/>
                <a:ea typeface="微软雅黑" panose="020B0503020204020204" pitchFamily="34" charset="-122"/>
              </a:rPr>
              <a:t>防水</a:t>
            </a:r>
            <a:r>
              <a:rPr lang="zh-CN" altLang="en-US" sz="2800" b="1" dirty="0" smtClean="0">
                <a:solidFill>
                  <a:schemeClr val="tx2"/>
                </a:solidFill>
                <a:latin typeface="微软雅黑" panose="020B0503020204020204" pitchFamily="34" charset="-122"/>
                <a:ea typeface="微软雅黑" panose="020B0503020204020204" pitchFamily="34" charset="-122"/>
              </a:rPr>
              <a:t>工程达到</a:t>
            </a:r>
            <a:r>
              <a:rPr lang="zh-CN" altLang="en-US" sz="2800" b="1" dirty="0">
                <a:solidFill>
                  <a:schemeClr val="tx2"/>
                </a:solidFill>
                <a:latin typeface="微软雅黑" panose="020B0503020204020204" pitchFamily="34" charset="-122"/>
                <a:ea typeface="微软雅黑" panose="020B0503020204020204" pitchFamily="34" charset="-122"/>
              </a:rPr>
              <a:t>合格标准。</a:t>
            </a:r>
          </a:p>
          <a:p>
            <a:pPr marL="514350" indent="-514350">
              <a:lnSpc>
                <a:spcPct val="150000"/>
              </a:lnSpc>
              <a:spcBef>
                <a:spcPts val="0"/>
              </a:spcBef>
              <a:buFont typeface="Arial" panose="020B0604020202020204" pitchFamily="34" charset="0"/>
              <a:buChar char="•"/>
            </a:pPr>
            <a:r>
              <a:rPr lang="zh-CN" altLang="en-US" sz="2800" b="1" dirty="0" smtClean="0">
                <a:solidFill>
                  <a:schemeClr val="tx2"/>
                </a:solidFill>
                <a:latin typeface="微软雅黑" panose="020B0503020204020204" pitchFamily="34" charset="-122"/>
                <a:ea typeface="微软雅黑" panose="020B0503020204020204" pitchFamily="34" charset="-122"/>
              </a:rPr>
              <a:t>②装饰</a:t>
            </a:r>
            <a:r>
              <a:rPr lang="zh-CN" altLang="en-US" sz="2800" b="1" dirty="0">
                <a:solidFill>
                  <a:schemeClr val="tx2"/>
                </a:solidFill>
                <a:latin typeface="微软雅黑" panose="020B0503020204020204" pitchFamily="34" charset="-122"/>
                <a:ea typeface="微软雅黑" panose="020B0503020204020204" pitchFamily="34" charset="-122"/>
              </a:rPr>
              <a:t>装修分部经验收工程质量达到合格标准。</a:t>
            </a:r>
          </a:p>
          <a:p>
            <a:pPr marL="514350" indent="-514350">
              <a:lnSpc>
                <a:spcPct val="150000"/>
              </a:lnSpc>
              <a:spcBef>
                <a:spcPts val="0"/>
              </a:spcBef>
              <a:buFont typeface="Arial" panose="020B0604020202020204" pitchFamily="34" charset="0"/>
              <a:buChar char="•"/>
            </a:pPr>
            <a:r>
              <a:rPr lang="zh-CN" altLang="en-US" sz="2800" b="1" dirty="0" smtClean="0">
                <a:solidFill>
                  <a:schemeClr val="tx2"/>
                </a:solidFill>
                <a:latin typeface="微软雅黑" panose="020B0503020204020204" pitchFamily="34" charset="-122"/>
                <a:ea typeface="微软雅黑" panose="020B0503020204020204" pitchFamily="34" charset="-122"/>
              </a:rPr>
              <a:t>③给</a:t>
            </a:r>
            <a:r>
              <a:rPr lang="zh-CN" altLang="en-US" sz="2800" b="1" dirty="0">
                <a:solidFill>
                  <a:schemeClr val="tx2"/>
                </a:solidFill>
                <a:latin typeface="微软雅黑" panose="020B0503020204020204" pitchFamily="34" charset="-122"/>
                <a:ea typeface="微软雅黑" panose="020B0503020204020204" pitchFamily="34" charset="-122"/>
              </a:rPr>
              <a:t>排水</a:t>
            </a:r>
            <a:r>
              <a:rPr lang="zh-CN" altLang="en-US" sz="2800" b="1" dirty="0" smtClean="0">
                <a:solidFill>
                  <a:schemeClr val="tx2"/>
                </a:solidFill>
                <a:latin typeface="微软雅黑" panose="020B0503020204020204" pitchFamily="34" charset="-122"/>
                <a:ea typeface="微软雅黑" panose="020B0503020204020204" pitchFamily="34" charset="-122"/>
              </a:rPr>
              <a:t>分部工程经</a:t>
            </a:r>
            <a:r>
              <a:rPr lang="zh-CN" altLang="en-US" sz="2800" b="1" dirty="0">
                <a:solidFill>
                  <a:schemeClr val="tx2"/>
                </a:solidFill>
                <a:latin typeface="微软雅黑" panose="020B0503020204020204" pitchFamily="34" charset="-122"/>
                <a:ea typeface="微软雅黑" panose="020B0503020204020204" pitchFamily="34" charset="-122"/>
              </a:rPr>
              <a:t>验收工程质量达到合格标准。</a:t>
            </a:r>
          </a:p>
          <a:p>
            <a:pPr marL="514350" indent="-514350">
              <a:lnSpc>
                <a:spcPct val="150000"/>
              </a:lnSpc>
              <a:spcBef>
                <a:spcPts val="0"/>
              </a:spcBef>
              <a:buFont typeface="Arial" panose="020B0604020202020204" pitchFamily="34" charset="0"/>
              <a:buChar char="•"/>
            </a:pPr>
            <a:r>
              <a:rPr lang="zh-CN" altLang="en-US" sz="2800" b="1" dirty="0" smtClean="0">
                <a:solidFill>
                  <a:schemeClr val="tx2"/>
                </a:solidFill>
                <a:latin typeface="微软雅黑" panose="020B0503020204020204" pitchFamily="34" charset="-122"/>
                <a:ea typeface="微软雅黑" panose="020B0503020204020204" pitchFamily="34" charset="-122"/>
              </a:rPr>
              <a:t>④电气安装工程经</a:t>
            </a:r>
            <a:r>
              <a:rPr lang="zh-CN" altLang="en-US" sz="2800" b="1" dirty="0">
                <a:solidFill>
                  <a:schemeClr val="tx2"/>
                </a:solidFill>
                <a:latin typeface="微软雅黑" panose="020B0503020204020204" pitchFamily="34" charset="-122"/>
                <a:ea typeface="微软雅黑" panose="020B0503020204020204" pitchFamily="34" charset="-122"/>
              </a:rPr>
              <a:t>验收质量达到合格标准</a:t>
            </a:r>
            <a:r>
              <a:rPr lang="zh-CN" altLang="en-US" sz="2800" b="1" dirty="0" smtClean="0">
                <a:solidFill>
                  <a:schemeClr val="tx2"/>
                </a:solidFill>
                <a:latin typeface="微软雅黑" panose="020B0503020204020204" pitchFamily="34" charset="-122"/>
                <a:ea typeface="微软雅黑" panose="020B0503020204020204" pitchFamily="34" charset="-122"/>
              </a:rPr>
              <a:t>。</a:t>
            </a:r>
            <a:endParaRPr lang="en-US" altLang="zh-CN" sz="2800" b="1" dirty="0" smtClean="0">
              <a:solidFill>
                <a:schemeClr val="tx2"/>
              </a:solidFill>
              <a:latin typeface="微软雅黑" panose="020B0503020204020204" pitchFamily="34" charset="-122"/>
              <a:ea typeface="微软雅黑" panose="020B0503020204020204" pitchFamily="34" charset="-122"/>
            </a:endParaRPr>
          </a:p>
          <a:p>
            <a:pPr marL="514350" indent="-514350">
              <a:lnSpc>
                <a:spcPct val="150000"/>
              </a:lnSpc>
              <a:spcBef>
                <a:spcPts val="0"/>
              </a:spcBef>
              <a:buFont typeface="Arial" panose="020B0604020202020204" pitchFamily="34" charset="0"/>
              <a:buChar char="•"/>
            </a:pPr>
            <a:r>
              <a:rPr lang="zh-CN" altLang="zh-CN" sz="2800" b="1" dirty="0">
                <a:solidFill>
                  <a:schemeClr val="tx2"/>
                </a:solidFill>
                <a:latin typeface="微软雅黑" panose="020B0503020204020204" pitchFamily="34" charset="-122"/>
                <a:ea typeface="微软雅黑" panose="020B0503020204020204" pitchFamily="34" charset="-122"/>
              </a:rPr>
              <a:t>⑤</a:t>
            </a:r>
            <a:r>
              <a:rPr lang="zh-CN" altLang="en-US" sz="2800" b="1" dirty="0" smtClean="0">
                <a:solidFill>
                  <a:schemeClr val="tx2"/>
                </a:solidFill>
                <a:latin typeface="微软雅黑" panose="020B0503020204020204" pitchFamily="34" charset="-122"/>
                <a:ea typeface="微软雅黑" panose="020B0503020204020204" pitchFamily="34" charset="-122"/>
              </a:rPr>
              <a:t>保温</a:t>
            </a:r>
            <a:r>
              <a:rPr lang="zh-CN" altLang="en-US" sz="2800" b="1" dirty="0">
                <a:solidFill>
                  <a:schemeClr val="tx2"/>
                </a:solidFill>
                <a:latin typeface="微软雅黑" panose="020B0503020204020204" pitchFamily="34" charset="-122"/>
                <a:ea typeface="微软雅黑" panose="020B0503020204020204" pitchFamily="34" charset="-122"/>
              </a:rPr>
              <a:t>节能</a:t>
            </a:r>
            <a:r>
              <a:rPr lang="zh-CN" altLang="en-US" sz="2800" b="1" dirty="0" smtClean="0">
                <a:solidFill>
                  <a:schemeClr val="tx2"/>
                </a:solidFill>
                <a:latin typeface="微软雅黑" panose="020B0503020204020204" pitchFamily="34" charset="-122"/>
                <a:ea typeface="微软雅黑" panose="020B0503020204020204" pitchFamily="34" charset="-122"/>
              </a:rPr>
              <a:t>工程</a:t>
            </a:r>
            <a:r>
              <a:rPr lang="zh-CN" altLang="en-US" sz="2800" b="1" dirty="0">
                <a:solidFill>
                  <a:schemeClr val="tx2"/>
                </a:solidFill>
                <a:latin typeface="微软雅黑" panose="020B0503020204020204" pitchFamily="34" charset="-122"/>
                <a:ea typeface="微软雅黑" panose="020B0503020204020204" pitchFamily="34" charset="-122"/>
              </a:rPr>
              <a:t>（</a:t>
            </a:r>
            <a:r>
              <a:rPr lang="zh-CN" altLang="en-US" sz="2800" b="1" dirty="0" smtClean="0">
                <a:solidFill>
                  <a:schemeClr val="tx2"/>
                </a:solidFill>
                <a:latin typeface="微软雅黑" panose="020B0503020204020204" pitchFamily="34" charset="-122"/>
                <a:ea typeface="微软雅黑" panose="020B0503020204020204" pitchFamily="34" charset="-122"/>
              </a:rPr>
              <a:t>外墙</a:t>
            </a:r>
            <a:r>
              <a:rPr lang="zh-CN" altLang="en-US" sz="2800" b="1" dirty="0">
                <a:solidFill>
                  <a:schemeClr val="tx2"/>
                </a:solidFill>
                <a:latin typeface="微软雅黑" panose="020B0503020204020204" pitchFamily="34" charset="-122"/>
                <a:ea typeface="微软雅黑" panose="020B0503020204020204" pitchFamily="34" charset="-122"/>
              </a:rPr>
              <a:t>外</a:t>
            </a:r>
            <a:r>
              <a:rPr lang="zh-CN" altLang="en-US" sz="2800" b="1" dirty="0" smtClean="0">
                <a:solidFill>
                  <a:schemeClr val="tx2"/>
                </a:solidFill>
                <a:latin typeface="微软雅黑" panose="020B0503020204020204" pitchFamily="34" charset="-122"/>
                <a:ea typeface="微软雅黑" panose="020B0503020204020204" pitchFamily="34" charset="-122"/>
              </a:rPr>
              <a:t>保温</a:t>
            </a:r>
            <a:r>
              <a:rPr lang="zh-CN" altLang="en-US" sz="2800" b="1" dirty="0">
                <a:solidFill>
                  <a:schemeClr val="tx2"/>
                </a:solidFill>
                <a:latin typeface="微软雅黑" panose="020B0503020204020204" pitchFamily="34" charset="-122"/>
                <a:ea typeface="微软雅黑" panose="020B0503020204020204" pitchFamily="34" charset="-122"/>
              </a:rPr>
              <a:t>、</a:t>
            </a:r>
            <a:r>
              <a:rPr lang="en-US" altLang="zh-CN" sz="2800" b="1" dirty="0" smtClean="0">
                <a:solidFill>
                  <a:schemeClr val="tx2"/>
                </a:solidFill>
                <a:latin typeface="微软雅黑" panose="020B0503020204020204" pitchFamily="34" charset="-122"/>
                <a:ea typeface="微软雅黑" panose="020B0503020204020204" pitchFamily="34" charset="-122"/>
              </a:rPr>
              <a:t>5+9A+5</a:t>
            </a:r>
            <a:r>
              <a:rPr lang="zh-CN" altLang="en-US" sz="2800" b="1" dirty="0">
                <a:solidFill>
                  <a:schemeClr val="tx2"/>
                </a:solidFill>
                <a:latin typeface="微软雅黑" panose="020B0503020204020204" pitchFamily="34" charset="-122"/>
                <a:ea typeface="微软雅黑" panose="020B0503020204020204" pitchFamily="34" charset="-122"/>
              </a:rPr>
              <a:t>中空玻璃铝合金窗保温</a:t>
            </a:r>
            <a:r>
              <a:rPr lang="zh-CN" altLang="en-US" sz="2800" b="1" dirty="0" smtClean="0">
                <a:solidFill>
                  <a:schemeClr val="tx2"/>
                </a:solidFill>
                <a:latin typeface="微软雅黑" panose="020B0503020204020204" pitchFamily="34" charset="-122"/>
                <a:ea typeface="微软雅黑" panose="020B0503020204020204" pitchFamily="34" charset="-122"/>
              </a:rPr>
              <a:t>隔热、屋面</a:t>
            </a:r>
            <a:r>
              <a:rPr lang="zh-CN" altLang="en-US" sz="2800" b="1" dirty="0">
                <a:solidFill>
                  <a:schemeClr val="tx2"/>
                </a:solidFill>
                <a:latin typeface="微软雅黑" panose="020B0503020204020204" pitchFamily="34" charset="-122"/>
                <a:ea typeface="微软雅黑" panose="020B0503020204020204" pitchFamily="34" charset="-122"/>
              </a:rPr>
              <a:t>保温</a:t>
            </a:r>
            <a:r>
              <a:rPr lang="zh-CN" altLang="en-US" sz="2800" b="1" dirty="0" smtClean="0">
                <a:solidFill>
                  <a:schemeClr val="tx2"/>
                </a:solidFill>
                <a:latin typeface="微软雅黑" panose="020B0503020204020204" pitchFamily="34" charset="-122"/>
                <a:ea typeface="微软雅黑" panose="020B0503020204020204" pitchFamily="34" charset="-122"/>
              </a:rPr>
              <a:t>隔热）经</a:t>
            </a:r>
            <a:r>
              <a:rPr lang="zh-CN" altLang="en-US" sz="2800" b="1" dirty="0">
                <a:solidFill>
                  <a:schemeClr val="tx2"/>
                </a:solidFill>
                <a:latin typeface="微软雅黑" panose="020B0503020204020204" pitchFamily="34" charset="-122"/>
                <a:ea typeface="微软雅黑" panose="020B0503020204020204" pitchFamily="34" charset="-122"/>
              </a:rPr>
              <a:t>设计核算确认工程保温节能效果，达到设计要求。</a:t>
            </a:r>
          </a:p>
        </p:txBody>
      </p:sp>
      <p:sp>
        <p:nvSpPr>
          <p:cNvPr id="5" name="标题 5"/>
          <p:cNvSpPr txBox="1">
            <a:spLocks/>
          </p:cNvSpPr>
          <p:nvPr/>
        </p:nvSpPr>
        <p:spPr>
          <a:xfrm>
            <a:off x="1619672" y="238691"/>
            <a:ext cx="7127904" cy="454005"/>
          </a:xfrm>
          <a:prstGeom prst="rect">
            <a:avLst/>
          </a:prstGeom>
        </p:spPr>
        <p:txBody>
          <a:bodyPr vert="horz" lIns="91440" tIns="45720" rIns="91440" bIns="45720" rtlCol="0" anchor="t">
            <a:normAutofit fontScale="70000" lnSpcReduction="20000"/>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fontAlgn="auto">
              <a:spcAft>
                <a:spcPts val="0"/>
              </a:spcAft>
            </a:pPr>
            <a:r>
              <a:rPr lang="zh-CN" altLang="en-US" dirty="0" smtClean="0">
                <a:solidFill>
                  <a:schemeClr val="bg1">
                    <a:lumMod val="95000"/>
                  </a:schemeClr>
                </a:solidFill>
              </a:rPr>
              <a:t>五</a:t>
            </a:r>
            <a:r>
              <a:rPr lang="zh-CN" altLang="zh-CN" dirty="0" smtClean="0">
                <a:solidFill>
                  <a:schemeClr val="bg1">
                    <a:lumMod val="95000"/>
                  </a:schemeClr>
                </a:solidFill>
              </a:rPr>
              <a:t>、</a:t>
            </a:r>
            <a:r>
              <a:rPr lang="zh-CN" altLang="en-US" dirty="0">
                <a:solidFill>
                  <a:schemeClr val="bg1">
                    <a:lumMod val="95000"/>
                  </a:schemeClr>
                </a:solidFill>
              </a:rPr>
              <a:t>工程施工质量验收情况</a:t>
            </a:r>
          </a:p>
        </p:txBody>
      </p:sp>
    </p:spTree>
    <p:extLst>
      <p:ext uri="{BB962C8B-B14F-4D97-AF65-F5344CB8AC3E}">
        <p14:creationId xmlns:p14="http://schemas.microsoft.com/office/powerpoint/2010/main" val="2854447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467544" y="980728"/>
            <a:ext cx="8460560" cy="5760641"/>
          </a:xfrm>
        </p:spPr>
        <p:txBody>
          <a:bodyPr>
            <a:noAutofit/>
          </a:bodyPr>
          <a:lstStyle/>
          <a:p>
            <a:pPr marL="514350" indent="-514350">
              <a:lnSpc>
                <a:spcPct val="150000"/>
              </a:lnSpc>
              <a:spcBef>
                <a:spcPts val="0"/>
              </a:spcBef>
              <a:buFont typeface="Arial" panose="020B0604020202020204" pitchFamily="34" charset="0"/>
              <a:buChar char="•"/>
            </a:pPr>
            <a:r>
              <a:rPr lang="en-US" altLang="zh-CN" sz="2800" b="1" u="sng" dirty="0">
                <a:solidFill>
                  <a:schemeClr val="tx2"/>
                </a:solidFill>
                <a:latin typeface="微软雅黑" panose="020B0503020204020204" pitchFamily="34" charset="-122"/>
                <a:ea typeface="微软雅黑" panose="020B0503020204020204" pitchFamily="34" charset="-122"/>
              </a:rPr>
              <a:t>4</a:t>
            </a:r>
            <a:r>
              <a:rPr lang="zh-CN" altLang="en-US" sz="2800" b="1" u="sng" dirty="0">
                <a:solidFill>
                  <a:schemeClr val="tx2"/>
                </a:solidFill>
                <a:latin typeface="微软雅黑" panose="020B0503020204020204" pitchFamily="34" charset="-122"/>
                <a:ea typeface="微软雅黑" panose="020B0503020204020204" pitchFamily="34" charset="-122"/>
              </a:rPr>
              <a:t>、施工测量检查情况</a:t>
            </a:r>
          </a:p>
          <a:p>
            <a:pPr marL="514350" indent="-514350">
              <a:lnSpc>
                <a:spcPct val="150000"/>
              </a:lnSpc>
              <a:spcBef>
                <a:spcPts val="0"/>
              </a:spcBef>
              <a:buFont typeface="Arial" panose="020B0604020202020204" pitchFamily="34" charset="0"/>
              <a:buChar char="•"/>
            </a:pPr>
            <a:r>
              <a:rPr lang="zh-CN" altLang="en-US" sz="2800" b="1" dirty="0">
                <a:solidFill>
                  <a:schemeClr val="tx2"/>
                </a:solidFill>
                <a:latin typeface="微软雅黑" panose="020B0503020204020204" pitchFamily="34" charset="-122"/>
                <a:ea typeface="微软雅黑" panose="020B0503020204020204" pitchFamily="34" charset="-122"/>
              </a:rPr>
              <a:t>①工程定位测量记录</a:t>
            </a:r>
            <a:r>
              <a:rPr lang="en-US" altLang="zh-CN" sz="2800" b="1" dirty="0">
                <a:solidFill>
                  <a:schemeClr val="tx2"/>
                </a:solidFill>
                <a:latin typeface="微软雅黑" panose="020B0503020204020204" pitchFamily="34" charset="-122"/>
                <a:ea typeface="微软雅黑" panose="020B0503020204020204" pitchFamily="34" charset="-122"/>
              </a:rPr>
              <a:t>1</a:t>
            </a:r>
            <a:r>
              <a:rPr lang="zh-CN" altLang="en-US" sz="2800" b="1" dirty="0">
                <a:solidFill>
                  <a:schemeClr val="tx2"/>
                </a:solidFill>
                <a:latin typeface="微软雅黑" panose="020B0503020204020204" pitchFamily="34" charset="-122"/>
                <a:ea typeface="微软雅黑" panose="020B0503020204020204" pitchFamily="34" charset="-122"/>
              </a:rPr>
              <a:t>份。已经规划办复测无误。</a:t>
            </a:r>
          </a:p>
          <a:p>
            <a:pPr marL="514350" indent="-514350">
              <a:lnSpc>
                <a:spcPct val="150000"/>
              </a:lnSpc>
              <a:spcBef>
                <a:spcPts val="0"/>
              </a:spcBef>
              <a:buFont typeface="Arial" panose="020B0604020202020204" pitchFamily="34" charset="0"/>
              <a:buChar char="•"/>
            </a:pPr>
            <a:r>
              <a:rPr lang="zh-CN" altLang="en-US" sz="2800" b="1" dirty="0">
                <a:solidFill>
                  <a:schemeClr val="tx2"/>
                </a:solidFill>
                <a:latin typeface="微软雅黑" panose="020B0503020204020204" pitchFamily="34" charset="-122"/>
                <a:ea typeface="微软雅黑" panose="020B0503020204020204" pitchFamily="34" charset="-122"/>
              </a:rPr>
              <a:t>②轴线检查记录</a:t>
            </a:r>
            <a:r>
              <a:rPr lang="en-US" altLang="zh-CN" sz="2800" b="1" dirty="0">
                <a:solidFill>
                  <a:schemeClr val="tx2"/>
                </a:solidFill>
                <a:latin typeface="微软雅黑" panose="020B0503020204020204" pitchFamily="34" charset="-122"/>
                <a:ea typeface="微软雅黑" panose="020B0503020204020204" pitchFamily="34" charset="-122"/>
              </a:rPr>
              <a:t>58</a:t>
            </a:r>
            <a:r>
              <a:rPr lang="zh-CN" altLang="en-US" sz="2800" b="1" dirty="0">
                <a:solidFill>
                  <a:schemeClr val="tx2"/>
                </a:solidFill>
                <a:latin typeface="微软雅黑" panose="020B0503020204020204" pitchFamily="34" charset="-122"/>
                <a:ea typeface="微软雅黑" panose="020B0503020204020204" pitchFamily="34" charset="-122"/>
              </a:rPr>
              <a:t>份，其施工偏差均在规范允许偏差范围内。</a:t>
            </a:r>
          </a:p>
          <a:p>
            <a:pPr marL="514350" indent="-514350">
              <a:lnSpc>
                <a:spcPct val="150000"/>
              </a:lnSpc>
              <a:spcBef>
                <a:spcPts val="0"/>
              </a:spcBef>
              <a:buFont typeface="Arial" panose="020B0604020202020204" pitchFamily="34" charset="0"/>
              <a:buChar char="•"/>
            </a:pPr>
            <a:r>
              <a:rPr lang="zh-CN" altLang="en-US" sz="2800" b="1" dirty="0">
                <a:solidFill>
                  <a:schemeClr val="tx2"/>
                </a:solidFill>
                <a:latin typeface="微软雅黑" panose="020B0503020204020204" pitchFamily="34" charset="-122"/>
                <a:ea typeface="微软雅黑" panose="020B0503020204020204" pitchFamily="34" charset="-122"/>
              </a:rPr>
              <a:t>③标高检查记录</a:t>
            </a:r>
            <a:r>
              <a:rPr lang="en-US" altLang="zh-CN" sz="2800" b="1" dirty="0">
                <a:solidFill>
                  <a:schemeClr val="tx2"/>
                </a:solidFill>
                <a:latin typeface="微软雅黑" panose="020B0503020204020204" pitchFamily="34" charset="-122"/>
                <a:ea typeface="微软雅黑" panose="020B0503020204020204" pitchFamily="34" charset="-122"/>
              </a:rPr>
              <a:t>58</a:t>
            </a:r>
            <a:r>
              <a:rPr lang="zh-CN" altLang="en-US" sz="2800" b="1" dirty="0">
                <a:solidFill>
                  <a:schemeClr val="tx2"/>
                </a:solidFill>
                <a:latin typeface="微软雅黑" panose="020B0503020204020204" pitchFamily="34" charset="-122"/>
                <a:ea typeface="微软雅黑" panose="020B0503020204020204" pitchFamily="34" charset="-122"/>
              </a:rPr>
              <a:t>份，其误差均在规范允许偏差范围内。</a:t>
            </a:r>
          </a:p>
          <a:p>
            <a:pPr marL="514350" indent="-514350">
              <a:lnSpc>
                <a:spcPct val="150000"/>
              </a:lnSpc>
              <a:spcBef>
                <a:spcPts val="0"/>
              </a:spcBef>
              <a:buFont typeface="Arial" panose="020B0604020202020204" pitchFamily="34" charset="0"/>
              <a:buChar char="•"/>
            </a:pPr>
            <a:r>
              <a:rPr lang="zh-CN" altLang="en-US" sz="2800" b="1" dirty="0">
                <a:solidFill>
                  <a:schemeClr val="tx2"/>
                </a:solidFill>
                <a:latin typeface="微软雅黑" panose="020B0503020204020204" pitchFamily="34" charset="-122"/>
                <a:ea typeface="微软雅黑" panose="020B0503020204020204" pitchFamily="34" charset="-122"/>
              </a:rPr>
              <a:t>④垂直度检查记录</a:t>
            </a:r>
            <a:r>
              <a:rPr lang="en-US" altLang="zh-CN" sz="2800" b="1" dirty="0">
                <a:solidFill>
                  <a:schemeClr val="tx2"/>
                </a:solidFill>
                <a:latin typeface="微软雅黑" panose="020B0503020204020204" pitchFamily="34" charset="-122"/>
                <a:ea typeface="微软雅黑" panose="020B0503020204020204" pitchFamily="34" charset="-122"/>
              </a:rPr>
              <a:t>58</a:t>
            </a:r>
            <a:r>
              <a:rPr lang="zh-CN" altLang="en-US" sz="2800" b="1" dirty="0">
                <a:solidFill>
                  <a:schemeClr val="tx2"/>
                </a:solidFill>
                <a:latin typeface="微软雅黑" panose="020B0503020204020204" pitchFamily="34" charset="-122"/>
                <a:ea typeface="微软雅黑" panose="020B0503020204020204" pitchFamily="34" charset="-122"/>
              </a:rPr>
              <a:t>份，其误差均在规范允许偏差范围内。</a:t>
            </a:r>
          </a:p>
          <a:p>
            <a:pPr marL="514350" indent="-514350">
              <a:lnSpc>
                <a:spcPct val="150000"/>
              </a:lnSpc>
              <a:spcBef>
                <a:spcPts val="0"/>
              </a:spcBef>
              <a:buFont typeface="Arial" panose="020B0604020202020204" pitchFamily="34" charset="0"/>
              <a:buChar char="•"/>
            </a:pPr>
            <a:r>
              <a:rPr lang="zh-CN" altLang="en-US" sz="2800" b="1" dirty="0">
                <a:solidFill>
                  <a:schemeClr val="tx2"/>
                </a:solidFill>
                <a:latin typeface="微软雅黑" panose="020B0503020204020204" pitchFamily="34" charset="-122"/>
                <a:ea typeface="微软雅黑" panose="020B0503020204020204" pitchFamily="34" charset="-122"/>
              </a:rPr>
              <a:t>⑤建筑物沉降观测</a:t>
            </a:r>
            <a:r>
              <a:rPr lang="zh-CN" altLang="en-US" sz="2800" b="1" dirty="0" smtClean="0">
                <a:solidFill>
                  <a:schemeClr val="tx2"/>
                </a:solidFill>
                <a:latin typeface="微软雅黑" panose="020B0503020204020204" pitchFamily="34" charset="-122"/>
                <a:ea typeface="微软雅黑" panose="020B0503020204020204" pitchFamily="34" charset="-122"/>
              </a:rPr>
              <a:t>，符合</a:t>
            </a:r>
            <a:r>
              <a:rPr lang="zh-CN" altLang="en-US" sz="2800" b="1" dirty="0">
                <a:solidFill>
                  <a:schemeClr val="tx2"/>
                </a:solidFill>
                <a:latin typeface="微软雅黑" panose="020B0503020204020204" pitchFamily="34" charset="-122"/>
                <a:ea typeface="微软雅黑" panose="020B0503020204020204" pitchFamily="34" charset="-122"/>
              </a:rPr>
              <a:t>设计和规范要求。 </a:t>
            </a:r>
          </a:p>
        </p:txBody>
      </p:sp>
      <p:sp>
        <p:nvSpPr>
          <p:cNvPr id="5" name="标题 5"/>
          <p:cNvSpPr txBox="1">
            <a:spLocks/>
          </p:cNvSpPr>
          <p:nvPr/>
        </p:nvSpPr>
        <p:spPr>
          <a:xfrm>
            <a:off x="1619672" y="238691"/>
            <a:ext cx="7127904" cy="454005"/>
          </a:xfrm>
          <a:prstGeom prst="rect">
            <a:avLst/>
          </a:prstGeom>
        </p:spPr>
        <p:txBody>
          <a:bodyPr vert="horz" lIns="91440" tIns="45720" rIns="91440" bIns="45720" rtlCol="0" anchor="t">
            <a:normAutofit fontScale="70000" lnSpcReduction="20000"/>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fontAlgn="auto">
              <a:spcAft>
                <a:spcPts val="0"/>
              </a:spcAft>
            </a:pPr>
            <a:r>
              <a:rPr lang="zh-CN" altLang="en-US" dirty="0" smtClean="0">
                <a:solidFill>
                  <a:schemeClr val="bg1">
                    <a:lumMod val="95000"/>
                  </a:schemeClr>
                </a:solidFill>
              </a:rPr>
              <a:t>五</a:t>
            </a:r>
            <a:r>
              <a:rPr lang="zh-CN" altLang="zh-CN" dirty="0" smtClean="0">
                <a:solidFill>
                  <a:schemeClr val="bg1">
                    <a:lumMod val="95000"/>
                  </a:schemeClr>
                </a:solidFill>
              </a:rPr>
              <a:t>、</a:t>
            </a:r>
            <a:r>
              <a:rPr lang="zh-CN" altLang="en-US" dirty="0">
                <a:solidFill>
                  <a:schemeClr val="bg1">
                    <a:lumMod val="95000"/>
                  </a:schemeClr>
                </a:solidFill>
              </a:rPr>
              <a:t>工程施工质量验收情况</a:t>
            </a:r>
          </a:p>
        </p:txBody>
      </p:sp>
    </p:spTree>
    <p:extLst>
      <p:ext uri="{BB962C8B-B14F-4D97-AF65-F5344CB8AC3E}">
        <p14:creationId xmlns:p14="http://schemas.microsoft.com/office/powerpoint/2010/main" val="3930387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descr="image004"/>
          <p:cNvPicPr>
            <a:picLocks noChangeAspect="1" noChangeArrowheads="1"/>
          </p:cNvPicPr>
          <p:nvPr/>
        </p:nvPicPr>
        <p:blipFill>
          <a:blip r:embed="rId2"/>
          <a:srcRect t="23114"/>
          <a:stretch>
            <a:fillRect/>
          </a:stretch>
        </p:blipFill>
        <p:spPr bwMode="auto">
          <a:xfrm>
            <a:off x="714348" y="38076"/>
            <a:ext cx="866950" cy="876922"/>
          </a:xfrm>
          <a:prstGeom prst="rect">
            <a:avLst/>
          </a:prstGeom>
          <a:noFill/>
          <a:ln w="9525">
            <a:noFill/>
            <a:miter lim="800000"/>
            <a:headEnd/>
            <a:tailEnd/>
          </a:ln>
        </p:spPr>
      </p:pic>
      <p:sp>
        <p:nvSpPr>
          <p:cNvPr id="5" name="内容占位符 1"/>
          <p:cNvSpPr txBox="1">
            <a:spLocks/>
          </p:cNvSpPr>
          <p:nvPr/>
        </p:nvSpPr>
        <p:spPr>
          <a:xfrm>
            <a:off x="107504" y="980729"/>
            <a:ext cx="8208912" cy="5616623"/>
          </a:xfrm>
          <a:prstGeom prst="rect">
            <a:avLst/>
          </a:prstGeom>
        </p:spPr>
        <p:txBody>
          <a:bodyPr/>
          <a:lst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zh-CN" altLang="en-US" sz="2800" b="1" dirty="0" smtClean="0">
                <a:solidFill>
                  <a:schemeClr val="tx2"/>
                </a:solidFill>
                <a:latin typeface="微软雅黑" panose="020B0503020204020204" pitchFamily="34" charset="-122"/>
                <a:ea typeface="微软雅黑" panose="020B0503020204020204" pitchFamily="34" charset="-122"/>
              </a:rPr>
              <a:t>工程项目</a:t>
            </a:r>
            <a:r>
              <a:rPr lang="zh-CN" altLang="en-US" sz="2800" b="1" dirty="0">
                <a:solidFill>
                  <a:schemeClr val="tx2"/>
                </a:solidFill>
                <a:latin typeface="微软雅黑" panose="020B0503020204020204" pitchFamily="34" charset="-122"/>
                <a:ea typeface="微软雅黑" panose="020B0503020204020204" pitchFamily="34" charset="-122"/>
              </a:rPr>
              <a:t>由建设单位组织监理、施工单位组成分户检验小组， 对建筑（结构）尺寸偏差及现浇楼板裂缝、门窗安装、墙面、地面和顶棚、防水工程、玻璃安装工程、建筑给排水工程建筑电气工程和通风空调工程等八个大项中相关项目进行了检验，工程每一检查单元检查项目的合格率均达到</a:t>
            </a:r>
            <a:r>
              <a:rPr lang="en-US" altLang="zh-CN" sz="2800" b="1" dirty="0">
                <a:solidFill>
                  <a:schemeClr val="tx2"/>
                </a:solidFill>
                <a:latin typeface="微软雅黑" panose="020B0503020204020204" pitchFamily="34" charset="-122"/>
                <a:ea typeface="微软雅黑" panose="020B0503020204020204" pitchFamily="34" charset="-122"/>
              </a:rPr>
              <a:t>90%</a:t>
            </a:r>
            <a:r>
              <a:rPr lang="zh-CN" altLang="en-US" sz="2800" b="1" dirty="0">
                <a:solidFill>
                  <a:schemeClr val="tx2"/>
                </a:solidFill>
                <a:latin typeface="微软雅黑" panose="020B0503020204020204" pitchFamily="34" charset="-122"/>
                <a:ea typeface="微软雅黑" panose="020B0503020204020204" pitchFamily="34" charset="-122"/>
              </a:rPr>
              <a:t>以上，检查点的尺寸误差均在允许偏差范围内，工程质量达到分户检验标准的要求，检验合格。分户检验记录相关责任人已签字认可。</a:t>
            </a:r>
          </a:p>
        </p:txBody>
      </p:sp>
      <p:sp>
        <p:nvSpPr>
          <p:cNvPr id="6" name="标题 5"/>
          <p:cNvSpPr txBox="1">
            <a:spLocks/>
          </p:cNvSpPr>
          <p:nvPr/>
        </p:nvSpPr>
        <p:spPr>
          <a:xfrm>
            <a:off x="1331640" y="238691"/>
            <a:ext cx="7127904" cy="454005"/>
          </a:xfrm>
          <a:prstGeom prst="rect">
            <a:avLst/>
          </a:prstGeom>
        </p:spPr>
        <p:txBody>
          <a:bodyPr/>
          <a:lst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a:lstStyle>
          <a:p>
            <a:r>
              <a:rPr lang="zh-CN" altLang="en-US" dirty="0" smtClean="0">
                <a:solidFill>
                  <a:schemeClr val="bg1">
                    <a:lumMod val="95000"/>
                  </a:schemeClr>
                </a:solidFill>
              </a:rPr>
              <a:t>六</a:t>
            </a:r>
            <a:r>
              <a:rPr lang="zh-CN" altLang="zh-CN" dirty="0" smtClean="0">
                <a:solidFill>
                  <a:schemeClr val="bg1">
                    <a:lumMod val="95000"/>
                  </a:schemeClr>
                </a:solidFill>
              </a:rPr>
              <a:t>、</a:t>
            </a:r>
            <a:r>
              <a:rPr lang="zh-CN" altLang="en-US" dirty="0" smtClean="0">
                <a:solidFill>
                  <a:schemeClr val="bg1">
                    <a:lumMod val="95000"/>
                  </a:schemeClr>
                </a:solidFill>
              </a:rPr>
              <a:t>分</a:t>
            </a:r>
            <a:r>
              <a:rPr lang="zh-CN" altLang="en-US" dirty="0">
                <a:solidFill>
                  <a:schemeClr val="bg1">
                    <a:lumMod val="95000"/>
                  </a:schemeClr>
                </a:solidFill>
              </a:rPr>
              <a:t>户检验情况</a:t>
            </a:r>
          </a:p>
          <a:p>
            <a:endParaRPr lang="zh-CN" altLang="en-US" dirty="0" smtClean="0">
              <a:solidFill>
                <a:schemeClr val="bg1">
                  <a:lumMod val="95000"/>
                </a:schemeClr>
              </a:solidFill>
            </a:endParaRPr>
          </a:p>
        </p:txBody>
      </p:sp>
    </p:spTree>
    <p:extLst>
      <p:ext uri="{BB962C8B-B14F-4D97-AF65-F5344CB8AC3E}">
        <p14:creationId xmlns:p14="http://schemas.microsoft.com/office/powerpoint/2010/main" val="909841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txBox="1">
            <a:spLocks/>
          </p:cNvSpPr>
          <p:nvPr/>
        </p:nvSpPr>
        <p:spPr>
          <a:xfrm>
            <a:off x="323528" y="193770"/>
            <a:ext cx="6843738" cy="930974"/>
          </a:xfrm>
          <a:prstGeom prst="rect">
            <a:avLst/>
          </a:prstGeom>
        </p:spPr>
        <p:txBody>
          <a:bodyPr>
            <a:normAutofit fontScale="97500"/>
          </a:bodyPr>
          <a:lstStyle/>
          <a:p>
            <a:pPr lvl="0" algn="ctr">
              <a:defRPr/>
            </a:pPr>
            <a:r>
              <a:rPr lang="zh-CN" altLang="en-US" sz="2800" b="1" dirty="0">
                <a:solidFill>
                  <a:schemeClr val="bg2"/>
                </a:solidFill>
                <a:latin typeface="+mn-lt"/>
                <a:ea typeface="+mj-ea"/>
                <a:cs typeface="+mj-cs"/>
              </a:rPr>
              <a:t>七、对工程质量的综合评价意见</a:t>
            </a:r>
            <a:endParaRPr kumimoji="0" lang="zh-CN" altLang="en-US" sz="2800" b="1" i="0" u="none" strike="noStrike" kern="1200" cap="none" spc="0" normalizeH="0" baseline="0" noProof="0" dirty="0">
              <a:ln>
                <a:noFill/>
              </a:ln>
              <a:solidFill>
                <a:schemeClr val="bg2"/>
              </a:solidFill>
              <a:effectLst/>
              <a:uLnTx/>
              <a:uFillTx/>
              <a:latin typeface="+mn-lt"/>
              <a:ea typeface="+mj-ea"/>
              <a:cs typeface="+mj-cs"/>
            </a:endParaRPr>
          </a:p>
        </p:txBody>
      </p:sp>
      <p:sp>
        <p:nvSpPr>
          <p:cNvPr id="6" name="矩形 5"/>
          <p:cNvSpPr/>
          <p:nvPr/>
        </p:nvSpPr>
        <p:spPr>
          <a:xfrm>
            <a:off x="179512" y="764704"/>
            <a:ext cx="8640960" cy="5219186"/>
          </a:xfrm>
          <a:prstGeom prst="rect">
            <a:avLst/>
          </a:prstGeom>
        </p:spPr>
        <p:txBody>
          <a:bodyPr wrap="square">
            <a:spAutoFit/>
          </a:bodyPr>
          <a:lstStyle/>
          <a:p>
            <a:pPr marL="457200" indent="-457200">
              <a:lnSpc>
                <a:spcPct val="120000"/>
              </a:lnSpc>
              <a:buFont typeface="Arial" panose="020B0604020202020204" pitchFamily="34" charset="0"/>
              <a:buChar char="•"/>
            </a:pPr>
            <a:r>
              <a:rPr lang="zh-CN" altLang="zh-CN" sz="2800" b="1" dirty="0" smtClean="0">
                <a:solidFill>
                  <a:schemeClr val="tx2"/>
                </a:solidFill>
                <a:latin typeface="微软雅黑" panose="020B0503020204020204" pitchFamily="34" charset="-122"/>
                <a:ea typeface="微软雅黑" panose="020B0503020204020204" pitchFamily="34" charset="-122"/>
              </a:rPr>
              <a:t>本</a:t>
            </a:r>
            <a:r>
              <a:rPr lang="zh-CN" altLang="zh-CN" sz="2800" b="1" dirty="0">
                <a:solidFill>
                  <a:schemeClr val="tx2"/>
                </a:solidFill>
                <a:latin typeface="微软雅黑" panose="020B0503020204020204" pitchFamily="34" charset="-122"/>
                <a:ea typeface="微软雅黑" panose="020B0503020204020204" pitchFamily="34" charset="-122"/>
              </a:rPr>
              <a:t>工程于</a:t>
            </a:r>
            <a:r>
              <a:rPr lang="en-US" altLang="zh-CN" sz="2800" b="1" dirty="0">
                <a:solidFill>
                  <a:schemeClr val="tx2"/>
                </a:solidFill>
                <a:latin typeface="微软雅黑" panose="020B0503020204020204" pitchFamily="34" charset="-122"/>
                <a:ea typeface="微软雅黑" panose="020B0503020204020204" pitchFamily="34" charset="-122"/>
              </a:rPr>
              <a:t>2013</a:t>
            </a:r>
            <a:r>
              <a:rPr lang="zh-CN" altLang="zh-CN" sz="2800" b="1" dirty="0">
                <a:solidFill>
                  <a:schemeClr val="tx2"/>
                </a:solidFill>
                <a:latin typeface="微软雅黑" panose="020B0503020204020204" pitchFamily="34" charset="-122"/>
                <a:ea typeface="微软雅黑" panose="020B0503020204020204" pitchFamily="34" charset="-122"/>
              </a:rPr>
              <a:t>年</a:t>
            </a:r>
            <a:r>
              <a:rPr lang="en-US" altLang="zh-CN" sz="2800" b="1" dirty="0">
                <a:solidFill>
                  <a:schemeClr val="tx2"/>
                </a:solidFill>
                <a:latin typeface="微软雅黑" panose="020B0503020204020204" pitchFamily="34" charset="-122"/>
                <a:ea typeface="微软雅黑" panose="020B0503020204020204" pitchFamily="34" charset="-122"/>
              </a:rPr>
              <a:t>03</a:t>
            </a:r>
            <a:r>
              <a:rPr lang="zh-CN" altLang="zh-CN" sz="2800" b="1" dirty="0">
                <a:solidFill>
                  <a:schemeClr val="tx2"/>
                </a:solidFill>
                <a:latin typeface="微软雅黑" panose="020B0503020204020204" pitchFamily="34" charset="-122"/>
                <a:ea typeface="微软雅黑" panose="020B0503020204020204" pitchFamily="34" charset="-122"/>
              </a:rPr>
              <a:t>月</a:t>
            </a:r>
            <a:r>
              <a:rPr lang="en-US" altLang="zh-CN" sz="2800" b="1" dirty="0">
                <a:solidFill>
                  <a:schemeClr val="tx2"/>
                </a:solidFill>
                <a:latin typeface="微软雅黑" panose="020B0503020204020204" pitchFamily="34" charset="-122"/>
                <a:ea typeface="微软雅黑" panose="020B0503020204020204" pitchFamily="34" charset="-122"/>
              </a:rPr>
              <a:t>15</a:t>
            </a:r>
            <a:r>
              <a:rPr lang="zh-CN" altLang="zh-CN" sz="2800" b="1" dirty="0">
                <a:solidFill>
                  <a:schemeClr val="tx2"/>
                </a:solidFill>
                <a:latin typeface="微软雅黑" panose="020B0503020204020204" pitchFamily="34" charset="-122"/>
                <a:ea typeface="微软雅黑" panose="020B0503020204020204" pitchFamily="34" charset="-122"/>
              </a:rPr>
              <a:t>日</a:t>
            </a:r>
            <a:r>
              <a:rPr lang="zh-CN" altLang="zh-CN" sz="2800" b="1" dirty="0" smtClean="0">
                <a:solidFill>
                  <a:schemeClr val="tx2"/>
                </a:solidFill>
                <a:latin typeface="微软雅黑" panose="020B0503020204020204" pitchFamily="34" charset="-122"/>
                <a:ea typeface="微软雅黑" panose="020B0503020204020204" pitchFamily="34" charset="-122"/>
              </a:rPr>
              <a:t>开工</a:t>
            </a:r>
            <a:r>
              <a:rPr lang="zh-CN" altLang="en-US" sz="2800" b="1" dirty="0">
                <a:solidFill>
                  <a:schemeClr val="tx2"/>
                </a:solidFill>
                <a:latin typeface="微软雅黑" panose="020B0503020204020204" pitchFamily="34" charset="-122"/>
                <a:ea typeface="微软雅黑" panose="020B0503020204020204" pitchFamily="34" charset="-122"/>
              </a:rPr>
              <a:t>，</a:t>
            </a:r>
            <a:r>
              <a:rPr lang="zh-CN" altLang="zh-CN" sz="2800" b="1" dirty="0" smtClean="0">
                <a:solidFill>
                  <a:schemeClr val="tx2"/>
                </a:solidFill>
                <a:latin typeface="微软雅黑" panose="020B0503020204020204" pitchFamily="34" charset="-122"/>
                <a:ea typeface="微软雅黑" panose="020B0503020204020204" pitchFamily="34" charset="-122"/>
              </a:rPr>
              <a:t>划分</a:t>
            </a:r>
            <a:r>
              <a:rPr lang="zh-CN" altLang="zh-CN" sz="2800" b="1" dirty="0">
                <a:solidFill>
                  <a:schemeClr val="tx2"/>
                </a:solidFill>
                <a:latin typeface="微软雅黑" panose="020B0503020204020204" pitchFamily="34" charset="-122"/>
                <a:ea typeface="微软雅黑" panose="020B0503020204020204" pitchFamily="34" charset="-122"/>
              </a:rPr>
              <a:t>为基础、主体结构、装饰装修、屋面、给排水、电气安装、保温节能等</a:t>
            </a:r>
            <a:r>
              <a:rPr lang="en-US" altLang="zh-CN" sz="2800" b="1" dirty="0">
                <a:solidFill>
                  <a:schemeClr val="tx2"/>
                </a:solidFill>
                <a:latin typeface="微软雅黑" panose="020B0503020204020204" pitchFamily="34" charset="-122"/>
                <a:ea typeface="微软雅黑" panose="020B0503020204020204" pitchFamily="34" charset="-122"/>
              </a:rPr>
              <a:t>7</a:t>
            </a:r>
            <a:r>
              <a:rPr lang="zh-CN" altLang="zh-CN" sz="2800" b="1" dirty="0">
                <a:solidFill>
                  <a:schemeClr val="tx2"/>
                </a:solidFill>
                <a:latin typeface="微软雅黑" panose="020B0503020204020204" pitchFamily="34" charset="-122"/>
                <a:ea typeface="微软雅黑" panose="020B0503020204020204" pitchFamily="34" charset="-122"/>
              </a:rPr>
              <a:t>个分部</a:t>
            </a:r>
            <a:r>
              <a:rPr lang="en-US" altLang="zh-CN" sz="2800" b="1" dirty="0">
                <a:solidFill>
                  <a:schemeClr val="tx2"/>
                </a:solidFill>
                <a:latin typeface="微软雅黑" panose="020B0503020204020204" pitchFamily="34" charset="-122"/>
                <a:ea typeface="微软雅黑" panose="020B0503020204020204" pitchFamily="34" charset="-122"/>
              </a:rPr>
              <a:t>39</a:t>
            </a:r>
            <a:r>
              <a:rPr lang="zh-CN" altLang="zh-CN" sz="2800" b="1" dirty="0">
                <a:solidFill>
                  <a:schemeClr val="tx2"/>
                </a:solidFill>
                <a:latin typeface="微软雅黑" panose="020B0503020204020204" pitchFamily="34" charset="-122"/>
                <a:ea typeface="微软雅黑" panose="020B0503020204020204" pitchFamily="34" charset="-122"/>
              </a:rPr>
              <a:t>分项工程，共签认检验批验收记录</a:t>
            </a:r>
            <a:r>
              <a:rPr lang="en-US" altLang="zh-CN" sz="2800" b="1" dirty="0">
                <a:solidFill>
                  <a:schemeClr val="tx2"/>
                </a:solidFill>
                <a:latin typeface="微软雅黑" panose="020B0503020204020204" pitchFamily="34" charset="-122"/>
                <a:ea typeface="微软雅黑" panose="020B0503020204020204" pitchFamily="34" charset="-122"/>
              </a:rPr>
              <a:t>178</a:t>
            </a:r>
            <a:r>
              <a:rPr lang="zh-CN" altLang="zh-CN" sz="2800" b="1" dirty="0">
                <a:solidFill>
                  <a:schemeClr val="tx2"/>
                </a:solidFill>
                <a:latin typeface="微软雅黑" panose="020B0503020204020204" pitchFamily="34" charset="-122"/>
                <a:ea typeface="微软雅黑" panose="020B0503020204020204" pitchFamily="34" charset="-122"/>
              </a:rPr>
              <a:t>批次，施工过程中对各工序按检验批进行了验收，各分部分项工程经验收均达到了合格标准</a:t>
            </a:r>
            <a:r>
              <a:rPr lang="zh-CN" altLang="zh-CN" sz="2800" b="1" dirty="0" smtClean="0">
                <a:solidFill>
                  <a:schemeClr val="tx2"/>
                </a:solidFill>
                <a:latin typeface="微软雅黑" panose="020B0503020204020204" pitchFamily="34" charset="-122"/>
                <a:ea typeface="微软雅黑" panose="020B0503020204020204" pitchFamily="34" charset="-122"/>
              </a:rPr>
              <a:t>。</a:t>
            </a:r>
            <a:endParaRPr lang="en-US" altLang="zh-CN" sz="2800" b="1" dirty="0">
              <a:solidFill>
                <a:schemeClr val="tx2"/>
              </a:solidFill>
              <a:latin typeface="微软雅黑" panose="020B0503020204020204" pitchFamily="34" charset="-122"/>
              <a:ea typeface="微软雅黑" panose="020B0503020204020204" pitchFamily="34" charset="-122"/>
            </a:endParaRPr>
          </a:p>
          <a:p>
            <a:pPr marL="457200" indent="-457200">
              <a:lnSpc>
                <a:spcPct val="120000"/>
              </a:lnSpc>
              <a:buFont typeface="Arial" panose="020B0604020202020204" pitchFamily="34" charset="0"/>
              <a:buChar char="•"/>
            </a:pPr>
            <a:r>
              <a:rPr lang="zh-CN" altLang="zh-CN" sz="2800" b="1" dirty="0" smtClean="0">
                <a:solidFill>
                  <a:schemeClr val="tx2"/>
                </a:solidFill>
                <a:latin typeface="微软雅黑" panose="020B0503020204020204" pitchFamily="34" charset="-122"/>
                <a:ea typeface="微软雅黑" panose="020B0503020204020204" pitchFamily="34" charset="-122"/>
              </a:rPr>
              <a:t>本</a:t>
            </a:r>
            <a:r>
              <a:rPr lang="zh-CN" altLang="zh-CN" sz="2800" b="1" dirty="0">
                <a:solidFill>
                  <a:schemeClr val="tx2"/>
                </a:solidFill>
                <a:latin typeface="微软雅黑" panose="020B0503020204020204" pitchFamily="34" charset="-122"/>
                <a:ea typeface="微软雅黑" panose="020B0503020204020204" pitchFamily="34" charset="-122"/>
              </a:rPr>
              <a:t>工程消防单项验收已全部通过，工程质量控制资料完整，外观检查无影响结构安全和使用功能的质量缺陷，观感质量一般，按照《建筑工程施工质量验收统一标准》</a:t>
            </a:r>
            <a:r>
              <a:rPr lang="en-US" altLang="zh-CN" sz="2800" b="1" dirty="0">
                <a:solidFill>
                  <a:schemeClr val="tx2"/>
                </a:solidFill>
                <a:latin typeface="微软雅黑" panose="020B0503020204020204" pitchFamily="34" charset="-122"/>
                <a:ea typeface="微软雅黑" panose="020B0503020204020204" pitchFamily="34" charset="-122"/>
              </a:rPr>
              <a:t>GB 50300-2001</a:t>
            </a:r>
            <a:r>
              <a:rPr lang="zh-CN" altLang="zh-CN" sz="2800" b="1" dirty="0">
                <a:solidFill>
                  <a:schemeClr val="tx2"/>
                </a:solidFill>
                <a:latin typeface="微软雅黑" panose="020B0503020204020204" pitchFamily="34" charset="-122"/>
                <a:ea typeface="微软雅黑" panose="020B0503020204020204" pitchFamily="34" charset="-122"/>
              </a:rPr>
              <a:t>的规定，工程质量达到合格标准，符合工程竣工验收要求。</a:t>
            </a:r>
          </a:p>
        </p:txBody>
      </p:sp>
    </p:spTree>
    <p:extLst>
      <p:ext uri="{BB962C8B-B14F-4D97-AF65-F5344CB8AC3E}">
        <p14:creationId xmlns:p14="http://schemas.microsoft.com/office/powerpoint/2010/main" val="3911593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fontScale="90000"/>
          </a:bodyPr>
          <a:lstStyle/>
          <a:p>
            <a:pPr lvl="0" algn="ctr"/>
            <a:r>
              <a:rPr lang="zh-CN" altLang="en-US" sz="2800" dirty="0">
                <a:latin typeface="微软雅黑" panose="020B0503020204020204" pitchFamily="34" charset="-122"/>
                <a:ea typeface="微软雅黑" panose="020B0503020204020204" pitchFamily="34" charset="-122"/>
              </a:rPr>
              <a:t>八、绿色建筑技术及在施工过程中获得荣誉</a:t>
            </a:r>
            <a:br>
              <a:rPr lang="zh-CN" altLang="en-US" sz="2800" dirty="0">
                <a:latin typeface="微软雅黑" panose="020B0503020204020204" pitchFamily="34" charset="-122"/>
                <a:ea typeface="微软雅黑" panose="020B0503020204020204" pitchFamily="34" charset="-122"/>
              </a:rPr>
            </a:b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323528" y="980728"/>
            <a:ext cx="8496944" cy="5073427"/>
          </a:xfrm>
        </p:spPr>
        <p:txBody>
          <a:bodyPr/>
          <a:lstStyle/>
          <a:p>
            <a:r>
              <a:rPr lang="zh-CN" altLang="en-US" b="1" dirty="0" smtClean="0">
                <a:latin typeface="微软雅黑" panose="020B0503020204020204" pitchFamily="34" charset="-122"/>
                <a:ea typeface="微软雅黑" panose="020B0503020204020204" pitchFamily="34" charset="-122"/>
              </a:rPr>
              <a:t>本</a:t>
            </a:r>
            <a:r>
              <a:rPr lang="zh-CN" altLang="en-US" b="1" dirty="0">
                <a:latin typeface="微软雅黑" panose="020B0503020204020204" pitchFamily="34" charset="-122"/>
                <a:ea typeface="微软雅黑" panose="020B0503020204020204" pitchFamily="34" charset="-122"/>
              </a:rPr>
              <a:t>栋建筑绿色建筑技术如下：</a:t>
            </a:r>
          </a:p>
          <a:p>
            <a:r>
              <a:rPr lang="zh-CN" altLang="en-US" b="1" dirty="0" smtClean="0">
                <a:latin typeface="微软雅黑" panose="020B0503020204020204" pitchFamily="34" charset="-122"/>
                <a:ea typeface="微软雅黑" panose="020B0503020204020204" pitchFamily="34" charset="-122"/>
              </a:rPr>
              <a:t>①建筑</a:t>
            </a:r>
            <a:r>
              <a:rPr lang="zh-CN" altLang="en-US" b="1" dirty="0">
                <a:latin typeface="微软雅黑" panose="020B0503020204020204" pitchFamily="34" charset="-122"/>
                <a:ea typeface="微软雅黑" panose="020B0503020204020204" pitchFamily="34" charset="-122"/>
              </a:rPr>
              <a:t>外遮阳</a:t>
            </a:r>
            <a:r>
              <a:rPr lang="zh-CN" altLang="en-US" b="1" dirty="0" smtClean="0">
                <a:latin typeface="微软雅黑" panose="020B0503020204020204" pitchFamily="34" charset="-122"/>
                <a:ea typeface="微软雅黑" panose="020B0503020204020204" pitchFamily="34" charset="-122"/>
              </a:rPr>
              <a:t>技术（双层</a:t>
            </a:r>
            <a:r>
              <a:rPr lang="zh-CN" altLang="en-US" b="1" dirty="0">
                <a:latin typeface="微软雅黑" panose="020B0503020204020204" pitchFamily="34" charset="-122"/>
                <a:ea typeface="微软雅黑" panose="020B0503020204020204" pitchFamily="34" charset="-122"/>
              </a:rPr>
              <a:t>中空玻璃，内置中空</a:t>
            </a:r>
            <a:r>
              <a:rPr lang="zh-CN" altLang="en-US" b="1" dirty="0" smtClean="0">
                <a:latin typeface="微软雅黑" panose="020B0503020204020204" pitchFamily="34" charset="-122"/>
                <a:ea typeface="微软雅黑" panose="020B0503020204020204" pitchFamily="34" charset="-122"/>
              </a:rPr>
              <a:t>百叶窗</a:t>
            </a:r>
            <a:r>
              <a:rPr lang="zh-CN" altLang="en-US" b="1" dirty="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a:t>
            </a:r>
            <a:r>
              <a:rPr lang="en-US" altLang="zh-CN" b="1" dirty="0" smtClean="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②</a:t>
            </a:r>
            <a:r>
              <a:rPr lang="zh-CN" altLang="en-US" b="1" dirty="0" smtClean="0">
                <a:latin typeface="微软雅黑" panose="020B0503020204020204" pitchFamily="34" charset="-122"/>
                <a:ea typeface="微软雅黑" panose="020B0503020204020204" pitchFamily="34" charset="-122"/>
              </a:rPr>
              <a:t>透水地面；</a:t>
            </a:r>
            <a:r>
              <a:rPr lang="zh-CN" altLang="en-US" b="1" dirty="0" smtClean="0">
                <a:latin typeface="宋体"/>
                <a:ea typeface="宋体"/>
              </a:rPr>
              <a:t>③</a:t>
            </a:r>
            <a:r>
              <a:rPr lang="zh-CN" altLang="en-US" b="1" dirty="0" smtClean="0">
                <a:latin typeface="微软雅黑" panose="020B0503020204020204" pitchFamily="34" charset="-122"/>
                <a:ea typeface="微软雅黑" panose="020B0503020204020204" pitchFamily="34" charset="-122"/>
              </a:rPr>
              <a:t>种植屋面；④立体</a:t>
            </a:r>
            <a:r>
              <a:rPr lang="zh-CN" altLang="en-US" b="1" dirty="0">
                <a:latin typeface="微软雅黑" panose="020B0503020204020204" pitchFamily="34" charset="-122"/>
                <a:ea typeface="微软雅黑" panose="020B0503020204020204" pitchFamily="34" charset="-122"/>
              </a:rPr>
              <a:t>停车库 </a:t>
            </a:r>
            <a:r>
              <a:rPr lang="zh-CN" altLang="en-US" b="1" dirty="0" smtClean="0">
                <a:latin typeface="微软雅黑" panose="020B0503020204020204" pitchFamily="34" charset="-122"/>
                <a:ea typeface="微软雅黑" panose="020B0503020204020204" pitchFamily="34" charset="-122"/>
              </a:rPr>
              <a:t>（空中</a:t>
            </a:r>
            <a:r>
              <a:rPr lang="zh-CN" altLang="en-US" b="1" dirty="0">
                <a:latin typeface="微软雅黑" panose="020B0503020204020204" pitchFamily="34" charset="-122"/>
                <a:ea typeface="微软雅黑" panose="020B0503020204020204" pitchFamily="34" charset="-122"/>
              </a:rPr>
              <a:t>车位</a:t>
            </a:r>
            <a:r>
              <a:rPr lang="en-US" altLang="zh-CN" b="1" dirty="0">
                <a:latin typeface="微软雅黑" panose="020B0503020204020204" pitchFamily="34" charset="-122"/>
                <a:ea typeface="微软雅黑" panose="020B0503020204020204" pitchFamily="34" charset="-122"/>
              </a:rPr>
              <a:t>122</a:t>
            </a:r>
            <a:r>
              <a:rPr lang="zh-CN" altLang="en-US" b="1" dirty="0" smtClean="0">
                <a:latin typeface="微软雅黑" panose="020B0503020204020204" pitchFamily="34" charset="-122"/>
                <a:ea typeface="微软雅黑" panose="020B0503020204020204" pitchFamily="34" charset="-122"/>
              </a:rPr>
              <a:t>个</a:t>
            </a:r>
            <a:r>
              <a:rPr lang="zh-CN" altLang="en-US" b="1" dirty="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；⑤地</a:t>
            </a:r>
            <a:r>
              <a:rPr lang="zh-CN" altLang="en-US" b="1" dirty="0">
                <a:latin typeface="微软雅黑" panose="020B0503020204020204" pitchFamily="34" charset="-122"/>
                <a:ea typeface="微软雅黑" panose="020B0503020204020204" pitchFamily="34" charset="-122"/>
              </a:rPr>
              <a:t>源</a:t>
            </a:r>
            <a:r>
              <a:rPr lang="zh-CN" altLang="en-US" b="1" dirty="0" smtClean="0">
                <a:latin typeface="微软雅黑" panose="020B0503020204020204" pitchFamily="34" charset="-122"/>
                <a:ea typeface="微软雅黑" panose="020B0503020204020204" pitchFamily="34" charset="-122"/>
              </a:rPr>
              <a:t>热泵（</a:t>
            </a:r>
            <a:r>
              <a:rPr lang="en-US" altLang="zh-CN" b="1" dirty="0" smtClean="0">
                <a:latin typeface="微软雅黑" panose="020B0503020204020204" pitchFamily="34" charset="-122"/>
                <a:ea typeface="微软雅黑" panose="020B0503020204020204" pitchFamily="34" charset="-122"/>
              </a:rPr>
              <a:t>130</a:t>
            </a:r>
            <a:r>
              <a:rPr lang="zh-CN" altLang="en-US" b="1" dirty="0">
                <a:latin typeface="微软雅黑" panose="020B0503020204020204" pitchFamily="34" charset="-122"/>
                <a:ea typeface="微软雅黑" panose="020B0503020204020204" pitchFamily="34" charset="-122"/>
              </a:rPr>
              <a:t>个井，有效深度</a:t>
            </a:r>
            <a:r>
              <a:rPr lang="en-US" altLang="zh-CN" b="1" dirty="0">
                <a:latin typeface="微软雅黑" panose="020B0503020204020204" pitchFamily="34" charset="-122"/>
                <a:ea typeface="微软雅黑" panose="020B0503020204020204" pitchFamily="34" charset="-122"/>
              </a:rPr>
              <a:t>13000</a:t>
            </a:r>
            <a:r>
              <a:rPr lang="zh-CN" altLang="en-US" b="1" dirty="0">
                <a:latin typeface="微软雅黑" panose="020B0503020204020204" pitchFamily="34" charset="-122"/>
                <a:ea typeface="微软雅黑" panose="020B0503020204020204" pitchFamily="34" charset="-122"/>
              </a:rPr>
              <a:t>米总换热量</a:t>
            </a:r>
            <a:r>
              <a:rPr lang="en-US" altLang="zh-CN" b="1" dirty="0" smtClean="0">
                <a:latin typeface="微软雅黑" panose="020B0503020204020204" pitchFamily="34" charset="-122"/>
                <a:ea typeface="微软雅黑" panose="020B0503020204020204" pitchFamily="34" charset="-122"/>
              </a:rPr>
              <a:t>534.3KW</a:t>
            </a:r>
            <a:r>
              <a:rPr lang="zh-CN" altLang="en-US" b="1" dirty="0" smtClean="0">
                <a:latin typeface="微软雅黑" panose="020B0503020204020204" pitchFamily="34" charset="-122"/>
                <a:ea typeface="微软雅黑" panose="020B0503020204020204" pitchFamily="34" charset="-122"/>
              </a:rPr>
              <a:t>）；⑥</a:t>
            </a: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导</a:t>
            </a:r>
            <a:r>
              <a:rPr lang="zh-CN" altLang="en-US" b="1" dirty="0">
                <a:latin typeface="微软雅黑" panose="020B0503020204020204" pitchFamily="34" charset="-122"/>
                <a:ea typeface="微软雅黑" panose="020B0503020204020204" pitchFamily="34" charset="-122"/>
              </a:rPr>
              <a:t>光</a:t>
            </a:r>
            <a:r>
              <a:rPr lang="zh-CN" altLang="en-US" b="1" dirty="0" smtClean="0">
                <a:latin typeface="微软雅黑" panose="020B0503020204020204" pitchFamily="34" charset="-122"/>
                <a:ea typeface="微软雅黑" panose="020B0503020204020204" pitchFamily="34" charset="-122"/>
              </a:rPr>
              <a:t>筒（</a:t>
            </a:r>
            <a:r>
              <a:rPr lang="en-US" altLang="zh-CN" b="1" dirty="0" smtClean="0">
                <a:latin typeface="微软雅黑" panose="020B0503020204020204" pitchFamily="34" charset="-122"/>
                <a:ea typeface="微软雅黑" panose="020B0503020204020204" pitchFamily="34" charset="-122"/>
              </a:rPr>
              <a:t>13</a:t>
            </a:r>
            <a:r>
              <a:rPr lang="zh-CN" altLang="en-US" b="1" dirty="0">
                <a:latin typeface="微软雅黑" panose="020B0503020204020204" pitchFamily="34" charset="-122"/>
                <a:ea typeface="微软雅黑" panose="020B0503020204020204" pitchFamily="34" charset="-122"/>
              </a:rPr>
              <a:t>套导光筒，利用太阳光或白天自然光，通过导光筒内的光导纤维对地下室三层提供光源，再生能源每年节约用电量</a:t>
            </a:r>
            <a:r>
              <a:rPr lang="en-US" altLang="zh-CN" b="1" dirty="0">
                <a:latin typeface="微软雅黑" panose="020B0503020204020204" pitchFamily="34" charset="-122"/>
                <a:ea typeface="微软雅黑" panose="020B0503020204020204" pitchFamily="34" charset="-122"/>
              </a:rPr>
              <a:t>3416</a:t>
            </a:r>
            <a:r>
              <a:rPr lang="zh-CN" altLang="en-US" b="1" dirty="0" smtClean="0">
                <a:latin typeface="微软雅黑" panose="020B0503020204020204" pitchFamily="34" charset="-122"/>
                <a:ea typeface="微软雅黑" panose="020B0503020204020204" pitchFamily="34" charset="-122"/>
              </a:rPr>
              <a:t>度）；⑦中水处理（年</a:t>
            </a:r>
            <a:r>
              <a:rPr lang="zh-CN" altLang="en-US" b="1" dirty="0">
                <a:latin typeface="微软雅黑" panose="020B0503020204020204" pitchFamily="34" charset="-122"/>
                <a:ea typeface="微软雅黑" panose="020B0503020204020204" pitchFamily="34" charset="-122"/>
              </a:rPr>
              <a:t>收集</a:t>
            </a:r>
            <a:r>
              <a:rPr lang="en-US" altLang="zh-CN" b="1" dirty="0">
                <a:latin typeface="微软雅黑" panose="020B0503020204020204" pitchFamily="34" charset="-122"/>
                <a:ea typeface="微软雅黑" panose="020B0503020204020204" pitchFamily="34" charset="-122"/>
              </a:rPr>
              <a:t>30042.03</a:t>
            </a:r>
            <a:r>
              <a:rPr lang="zh-CN" altLang="en-US" b="1" dirty="0">
                <a:latin typeface="微软雅黑" panose="020B0503020204020204" pitchFamily="34" charset="-122"/>
                <a:ea typeface="微软雅黑" panose="020B0503020204020204" pitchFamily="34" charset="-122"/>
              </a:rPr>
              <a:t>立方米，分质供水达</a:t>
            </a:r>
            <a:r>
              <a:rPr lang="en-US" altLang="zh-CN" b="1" dirty="0">
                <a:latin typeface="微软雅黑" panose="020B0503020204020204" pitchFamily="34" charset="-122"/>
                <a:ea typeface="微软雅黑" panose="020B0503020204020204" pitchFamily="34" charset="-122"/>
              </a:rPr>
              <a:t>26219.06</a:t>
            </a:r>
            <a:r>
              <a:rPr lang="zh-CN" altLang="en-US" b="1" dirty="0">
                <a:latin typeface="微软雅黑" panose="020B0503020204020204" pitchFamily="34" charset="-122"/>
                <a:ea typeface="微软雅黑" panose="020B0503020204020204" pitchFamily="34" charset="-122"/>
              </a:rPr>
              <a:t>立方米。中水系统采用分质供水系统，分别收集办公楼的优质杂排水和室外、屋面及场地雨水，经处理后供给车库冲洗，室外道路、广场和绿化浇洒，景观补水及各楼层卫生间冲厕</a:t>
            </a:r>
            <a:r>
              <a:rPr lang="zh-CN" altLang="en-US" b="1" dirty="0" smtClean="0">
                <a:latin typeface="微软雅黑" panose="020B0503020204020204" pitchFamily="34" charset="-122"/>
                <a:ea typeface="微软雅黑" panose="020B0503020204020204" pitchFamily="34" charset="-122"/>
              </a:rPr>
              <a:t>用水）；</a:t>
            </a: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⑧电风</a:t>
            </a:r>
            <a:r>
              <a:rPr lang="zh-CN" altLang="en-US" b="1" dirty="0">
                <a:latin typeface="微软雅黑" panose="020B0503020204020204" pitchFamily="34" charset="-122"/>
                <a:ea typeface="微软雅黑" panose="020B0503020204020204" pitchFamily="34" charset="-122"/>
              </a:rPr>
              <a:t>量空调</a:t>
            </a:r>
          </a:p>
        </p:txBody>
      </p:sp>
    </p:spTree>
    <p:extLst>
      <p:ext uri="{BB962C8B-B14F-4D97-AF65-F5344CB8AC3E}">
        <p14:creationId xmlns:p14="http://schemas.microsoft.com/office/powerpoint/2010/main" val="16364628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214282" y="1000108"/>
            <a:ext cx="642942" cy="4357718"/>
          </a:xfrm>
          <a:prstGeom prst="rect">
            <a:avLst/>
          </a:prstGeom>
        </p:spPr>
        <p:txBody>
          <a:bodyPr vert="horz" lIns="91440" tIns="45720" rIns="91440" bIns="45720" rtlCol="0" anchor="ctr">
            <a:noAutofit/>
          </a:bodyPr>
          <a:lstStyle/>
          <a:p>
            <a:pPr lvl="0" fontAlgn="auto">
              <a:spcAft>
                <a:spcPts val="0"/>
              </a:spcAft>
              <a:defRPr/>
            </a:pPr>
            <a:r>
              <a:rPr lang="zh-CN" altLang="en-US" sz="2800" b="1" dirty="0" smtClean="0">
                <a:solidFill>
                  <a:schemeClr val="bg1">
                    <a:lumMod val="95000"/>
                  </a:schemeClr>
                </a:solidFill>
                <a:latin typeface="微软雅黑" panose="020B0503020204020204" pitchFamily="34" charset="-122"/>
                <a:ea typeface="微软雅黑" panose="020B0503020204020204" pitchFamily="34" charset="-122"/>
              </a:rPr>
              <a:t>九、</a:t>
            </a:r>
            <a:r>
              <a:rPr lang="zh-CN" altLang="zh-CN" sz="2800" b="1" dirty="0" smtClean="0">
                <a:solidFill>
                  <a:schemeClr val="bg1">
                    <a:lumMod val="95000"/>
                  </a:schemeClr>
                </a:solidFill>
                <a:latin typeface="微软雅黑" panose="020B0503020204020204" pitchFamily="34" charset="-122"/>
                <a:ea typeface="微软雅黑" panose="020B0503020204020204" pitchFamily="34" charset="-122"/>
              </a:rPr>
              <a:t>本</a:t>
            </a:r>
            <a:r>
              <a:rPr lang="zh-CN" altLang="zh-CN" sz="2800" b="1" dirty="0">
                <a:solidFill>
                  <a:schemeClr val="bg1">
                    <a:lumMod val="95000"/>
                  </a:schemeClr>
                </a:solidFill>
                <a:latin typeface="微软雅黑" panose="020B0503020204020204" pitchFamily="34" charset="-122"/>
                <a:ea typeface="微软雅黑" panose="020B0503020204020204" pitchFamily="34" charset="-122"/>
              </a:rPr>
              <a:t>工程获荣誉</a:t>
            </a:r>
            <a:endParaRPr kumimoji="0" lang="zh-CN" altLang="en-US" sz="2800" b="1" i="0" u="none" strike="noStrike" kern="1200" cap="none" spc="0" normalizeH="0" baseline="0" noProof="0" dirty="0">
              <a:ln>
                <a:noFill/>
              </a:ln>
              <a:solidFill>
                <a:schemeClr val="bg1">
                  <a:lumMod val="95000"/>
                </a:schemeClr>
              </a:solidFill>
              <a:effectLst/>
              <a:uLnTx/>
              <a:uFillTx/>
              <a:latin typeface="微软雅黑" pitchFamily="34" charset="-122"/>
              <a:ea typeface="微软雅黑" pitchFamily="34" charset="-122"/>
              <a:cs typeface="+mj-cs"/>
            </a:endParaRPr>
          </a:p>
        </p:txBody>
      </p:sp>
      <p:sp>
        <p:nvSpPr>
          <p:cNvPr id="2" name="内容占位符 1"/>
          <p:cNvSpPr>
            <a:spLocks noGrp="1"/>
          </p:cNvSpPr>
          <p:nvPr>
            <p:ph sz="half" idx="1"/>
          </p:nvPr>
        </p:nvSpPr>
        <p:spPr>
          <a:xfrm>
            <a:off x="1187624" y="332656"/>
            <a:ext cx="7560840" cy="6048672"/>
          </a:xfrm>
        </p:spPr>
        <p:txBody>
          <a:bodyPr>
            <a:normAutofit/>
          </a:bodyPr>
          <a:lstStyle/>
          <a:p>
            <a:r>
              <a:rPr lang="zh-CN" altLang="zh-CN" b="1" dirty="0" smtClean="0">
                <a:solidFill>
                  <a:schemeClr val="tx2"/>
                </a:solidFill>
                <a:latin typeface="微软雅黑" panose="020B0503020204020204" pitchFamily="34" charset="-122"/>
                <a:ea typeface="微软雅黑" panose="020B0503020204020204" pitchFamily="34" charset="-122"/>
              </a:rPr>
              <a:t>在</a:t>
            </a:r>
            <a:r>
              <a:rPr lang="zh-CN" altLang="zh-CN" b="1" dirty="0">
                <a:solidFill>
                  <a:schemeClr val="tx2"/>
                </a:solidFill>
                <a:latin typeface="微软雅黑" panose="020B0503020204020204" pitchFamily="34" charset="-122"/>
                <a:ea typeface="微软雅黑" panose="020B0503020204020204" pitchFamily="34" charset="-122"/>
              </a:rPr>
              <a:t>被评为鲁班奖工程之前</a:t>
            </a:r>
            <a:r>
              <a:rPr lang="zh-CN" altLang="zh-CN" b="1" dirty="0" smtClean="0">
                <a:solidFill>
                  <a:schemeClr val="tx2"/>
                </a:solidFill>
                <a:latin typeface="微软雅黑" panose="020B0503020204020204" pitchFamily="34" charset="-122"/>
                <a:ea typeface="微软雅黑" panose="020B0503020204020204" pitchFamily="34" charset="-122"/>
              </a:rPr>
              <a:t>，</a:t>
            </a:r>
            <a:r>
              <a:rPr lang="zh-CN" altLang="en-US" b="1" dirty="0" smtClean="0">
                <a:solidFill>
                  <a:schemeClr val="tx2"/>
                </a:solidFill>
                <a:latin typeface="微软雅黑" panose="020B0503020204020204" pitchFamily="34" charset="-122"/>
                <a:ea typeface="微软雅黑" panose="020B0503020204020204" pitchFamily="34" charset="-122"/>
              </a:rPr>
              <a:t>本项目</a:t>
            </a:r>
            <a:r>
              <a:rPr lang="zh-CN" altLang="zh-CN" b="1" dirty="0" smtClean="0">
                <a:solidFill>
                  <a:schemeClr val="tx2"/>
                </a:solidFill>
                <a:latin typeface="微软雅黑" panose="020B0503020204020204" pitchFamily="34" charset="-122"/>
                <a:ea typeface="微软雅黑" panose="020B0503020204020204" pitchFamily="34" charset="-122"/>
              </a:rPr>
              <a:t>还</a:t>
            </a:r>
            <a:r>
              <a:rPr lang="zh-CN" altLang="zh-CN" b="1" dirty="0">
                <a:solidFill>
                  <a:schemeClr val="tx2"/>
                </a:solidFill>
                <a:latin typeface="微软雅黑" panose="020B0503020204020204" pitchFamily="34" charset="-122"/>
                <a:ea typeface="微软雅黑" panose="020B0503020204020204" pitchFamily="34" charset="-122"/>
              </a:rPr>
              <a:t>荣获了诸多殊荣</a:t>
            </a:r>
            <a:r>
              <a:rPr lang="zh-CN" altLang="zh-CN" b="1" dirty="0" smtClean="0">
                <a:solidFill>
                  <a:schemeClr val="tx2"/>
                </a:solidFill>
                <a:latin typeface="微软雅黑" panose="020B0503020204020204" pitchFamily="34" charset="-122"/>
                <a:ea typeface="微软雅黑" panose="020B0503020204020204" pitchFamily="34" charset="-122"/>
              </a:rPr>
              <a:t>：</a:t>
            </a:r>
            <a:r>
              <a:rPr lang="en-US" altLang="zh-CN" b="1" dirty="0" smtClean="0">
                <a:solidFill>
                  <a:schemeClr val="tx2"/>
                </a:solidFill>
                <a:latin typeface="微软雅黑" panose="020B0503020204020204" pitchFamily="34" charset="-122"/>
                <a:ea typeface="微软雅黑" panose="020B0503020204020204" pitchFamily="34" charset="-122"/>
              </a:rPr>
              <a:t>4</a:t>
            </a:r>
            <a:r>
              <a:rPr lang="zh-CN" altLang="zh-CN" b="1" dirty="0">
                <a:solidFill>
                  <a:schemeClr val="tx2"/>
                </a:solidFill>
                <a:latin typeface="微软雅黑" panose="020B0503020204020204" pitchFamily="34" charset="-122"/>
                <a:ea typeface="微软雅黑" panose="020B0503020204020204" pitchFamily="34" charset="-122"/>
              </a:rPr>
              <a:t>项省部级工法、</a:t>
            </a:r>
            <a:r>
              <a:rPr lang="en-US" altLang="zh-CN" b="1" dirty="0">
                <a:solidFill>
                  <a:schemeClr val="tx2"/>
                </a:solidFill>
                <a:latin typeface="微软雅黑" panose="020B0503020204020204" pitchFamily="34" charset="-122"/>
                <a:ea typeface="微软雅黑" panose="020B0503020204020204" pitchFamily="34" charset="-122"/>
              </a:rPr>
              <a:t>3</a:t>
            </a:r>
            <a:r>
              <a:rPr lang="zh-CN" altLang="zh-CN" b="1" dirty="0">
                <a:solidFill>
                  <a:schemeClr val="tx2"/>
                </a:solidFill>
                <a:latin typeface="微软雅黑" panose="020B0503020204020204" pitchFamily="34" charset="-122"/>
                <a:ea typeface="微软雅黑" panose="020B0503020204020204" pitchFamily="34" charset="-122"/>
              </a:rPr>
              <a:t>项专利</a:t>
            </a:r>
          </a:p>
          <a:p>
            <a:r>
              <a:rPr lang="zh-CN" altLang="zh-CN" b="1" dirty="0">
                <a:solidFill>
                  <a:schemeClr val="tx2"/>
                </a:solidFill>
                <a:latin typeface="微软雅黑" panose="020B0503020204020204" pitchFamily="34" charset="-122"/>
                <a:ea typeface="微软雅黑" panose="020B0503020204020204" pitchFamily="34" charset="-122"/>
              </a:rPr>
              <a:t>湖南省新技术应用示范工程、湖南省优质工程、全国建设工程优秀项目管理成果奖、部级优秀</a:t>
            </a:r>
            <a:r>
              <a:rPr lang="en-US" altLang="zh-CN" b="1" dirty="0">
                <a:solidFill>
                  <a:schemeClr val="tx2"/>
                </a:solidFill>
                <a:latin typeface="微软雅黑" panose="020B0503020204020204" pitchFamily="34" charset="-122"/>
                <a:ea typeface="微软雅黑" panose="020B0503020204020204" pitchFamily="34" charset="-122"/>
              </a:rPr>
              <a:t>QC</a:t>
            </a:r>
            <a:r>
              <a:rPr lang="zh-CN" altLang="zh-CN" b="1" dirty="0">
                <a:solidFill>
                  <a:schemeClr val="tx2"/>
                </a:solidFill>
                <a:latin typeface="微软雅黑" panose="020B0503020204020204" pitchFamily="34" charset="-122"/>
                <a:ea typeface="微软雅黑" panose="020B0503020204020204" pitchFamily="34" charset="-122"/>
              </a:rPr>
              <a:t>成果一等奖一项</a:t>
            </a:r>
          </a:p>
          <a:p>
            <a:r>
              <a:rPr lang="zh-CN" altLang="zh-CN" b="1" dirty="0">
                <a:solidFill>
                  <a:schemeClr val="tx2"/>
                </a:solidFill>
                <a:latin typeface="微软雅黑" panose="020B0503020204020204" pitchFamily="34" charset="-122"/>
                <a:ea typeface="微软雅黑" panose="020B0503020204020204" pitchFamily="34" charset="-122"/>
              </a:rPr>
              <a:t>湖南省安全质量标准化示范工程、全国</a:t>
            </a:r>
            <a:r>
              <a:rPr lang="en-US" altLang="zh-CN" b="1" dirty="0">
                <a:solidFill>
                  <a:schemeClr val="tx2"/>
                </a:solidFill>
                <a:latin typeface="微软雅黑" panose="020B0503020204020204" pitchFamily="34" charset="-122"/>
                <a:ea typeface="微软雅黑" panose="020B0503020204020204" pitchFamily="34" charset="-122"/>
              </a:rPr>
              <a:t>AAA</a:t>
            </a:r>
            <a:r>
              <a:rPr lang="zh-CN" altLang="zh-CN" b="1" dirty="0">
                <a:solidFill>
                  <a:schemeClr val="tx2"/>
                </a:solidFill>
                <a:latin typeface="微软雅黑" panose="020B0503020204020204" pitchFamily="34" charset="-122"/>
                <a:ea typeface="微软雅黑" panose="020B0503020204020204" pitchFamily="34" charset="-122"/>
              </a:rPr>
              <a:t>级安全文明标准化工地、第三批全国建筑业绿色施工示范工程</a:t>
            </a:r>
            <a:r>
              <a:rPr lang="en-US" altLang="zh-CN" b="1" dirty="0">
                <a:solidFill>
                  <a:schemeClr val="tx2"/>
                </a:solidFill>
                <a:latin typeface="微软雅黑" panose="020B0503020204020204" pitchFamily="34" charset="-122"/>
                <a:ea typeface="微软雅黑" panose="020B0503020204020204" pitchFamily="34" charset="-122"/>
              </a:rPr>
              <a:t>2014</a:t>
            </a:r>
            <a:r>
              <a:rPr lang="zh-CN" altLang="zh-CN" b="1" dirty="0">
                <a:solidFill>
                  <a:schemeClr val="tx2"/>
                </a:solidFill>
                <a:latin typeface="微软雅黑" panose="020B0503020204020204" pitchFamily="34" charset="-122"/>
                <a:ea typeface="微软雅黑" panose="020B0503020204020204" pitchFamily="34" charset="-122"/>
              </a:rPr>
              <a:t>年获得了国家住房和城乡建设部颁发的</a:t>
            </a:r>
            <a:r>
              <a:rPr lang="en-US" altLang="zh-CN" b="1" dirty="0">
                <a:solidFill>
                  <a:schemeClr val="tx2"/>
                </a:solidFill>
                <a:latin typeface="微软雅黑" panose="020B0503020204020204" pitchFamily="34" charset="-122"/>
                <a:ea typeface="微软雅黑" panose="020B0503020204020204" pitchFamily="34" charset="-122"/>
              </a:rPr>
              <a:t>“</a:t>
            </a:r>
            <a:r>
              <a:rPr lang="zh-CN" altLang="zh-CN" b="1" dirty="0">
                <a:solidFill>
                  <a:schemeClr val="tx2"/>
                </a:solidFill>
                <a:latin typeface="微软雅黑" panose="020B0503020204020204" pitchFamily="34" charset="-122"/>
                <a:ea typeface="微软雅黑" panose="020B0503020204020204" pitchFamily="34" charset="-122"/>
              </a:rPr>
              <a:t>三星级绿色建筑设计标识证书</a:t>
            </a:r>
            <a:r>
              <a:rPr lang="en-US" altLang="zh-CN" b="1" dirty="0">
                <a:solidFill>
                  <a:schemeClr val="tx2"/>
                </a:solidFill>
                <a:latin typeface="微软雅黑" panose="020B0503020204020204" pitchFamily="34" charset="-122"/>
                <a:ea typeface="微软雅黑" panose="020B0503020204020204" pitchFamily="34" charset="-122"/>
              </a:rPr>
              <a:t>”</a:t>
            </a:r>
            <a:endParaRPr lang="zh-CN" altLang="zh-CN" b="1" dirty="0">
              <a:solidFill>
                <a:schemeClr val="tx2"/>
              </a:solidFill>
              <a:latin typeface="微软雅黑" panose="020B0503020204020204" pitchFamily="34" charset="-122"/>
              <a:ea typeface="微软雅黑" panose="020B0503020204020204" pitchFamily="34" charset="-122"/>
            </a:endParaRPr>
          </a:p>
          <a:p>
            <a:r>
              <a:rPr lang="en-US" altLang="zh-CN" b="1" dirty="0">
                <a:solidFill>
                  <a:schemeClr val="tx2"/>
                </a:solidFill>
                <a:latin typeface="微软雅黑" panose="020B0503020204020204" pitchFamily="34" charset="-122"/>
                <a:ea typeface="微软雅黑" panose="020B0503020204020204" pitchFamily="34" charset="-122"/>
              </a:rPr>
              <a:t>2014</a:t>
            </a:r>
            <a:r>
              <a:rPr lang="zh-CN" altLang="zh-CN" b="1" dirty="0">
                <a:solidFill>
                  <a:schemeClr val="tx2"/>
                </a:solidFill>
                <a:latin typeface="微软雅黑" panose="020B0503020204020204" pitchFamily="34" charset="-122"/>
                <a:ea typeface="微软雅黑" panose="020B0503020204020204" pitchFamily="34" charset="-122"/>
              </a:rPr>
              <a:t>年第一批省级工程质量常见问题专项治理观摩项目</a:t>
            </a:r>
          </a:p>
          <a:p>
            <a:r>
              <a:rPr lang="en-US" altLang="zh-CN" b="1" dirty="0">
                <a:solidFill>
                  <a:schemeClr val="tx2"/>
                </a:solidFill>
                <a:latin typeface="微软雅黑" panose="020B0503020204020204" pitchFamily="34" charset="-122"/>
                <a:ea typeface="微软雅黑" panose="020B0503020204020204" pitchFamily="34" charset="-122"/>
              </a:rPr>
              <a:t>2016</a:t>
            </a:r>
            <a:r>
              <a:rPr lang="zh-CN" altLang="zh-CN" b="1" dirty="0">
                <a:solidFill>
                  <a:schemeClr val="tx2"/>
                </a:solidFill>
                <a:latin typeface="微软雅黑" panose="020B0503020204020204" pitchFamily="34" charset="-122"/>
                <a:ea typeface="微软雅黑" panose="020B0503020204020204" pitchFamily="34" charset="-122"/>
              </a:rPr>
              <a:t>年获湖南省芙蓉</a:t>
            </a:r>
            <a:r>
              <a:rPr lang="zh-CN" altLang="zh-CN" b="1" dirty="0" smtClean="0">
                <a:solidFill>
                  <a:schemeClr val="tx2"/>
                </a:solidFill>
                <a:latin typeface="微软雅黑" panose="020B0503020204020204" pitchFamily="34" charset="-122"/>
                <a:ea typeface="微软雅黑" panose="020B0503020204020204" pitchFamily="34" charset="-122"/>
              </a:rPr>
              <a:t>奖</a:t>
            </a:r>
            <a:endParaRPr lang="zh-CN" altLang="zh-CN"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lvl="0" algn="ctr"/>
            <a:r>
              <a:rPr lang="zh-CN" altLang="en-US" sz="2800" dirty="0" smtClean="0">
                <a:latin typeface="微软雅黑" panose="020B0503020204020204" pitchFamily="34" charset="-122"/>
                <a:ea typeface="微软雅黑" panose="020B0503020204020204" pitchFamily="34" charset="-122"/>
              </a:rPr>
              <a:t>十、结束语</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395536" y="1019869"/>
            <a:ext cx="8280920" cy="5073427"/>
          </a:xfrm>
        </p:spPr>
        <p:txBody>
          <a:bodyPr/>
          <a:lstStyle/>
          <a:p>
            <a:pPr>
              <a:lnSpc>
                <a:spcPct val="120000"/>
              </a:lnSpc>
            </a:pPr>
            <a:r>
              <a:rPr lang="zh-CN" altLang="zh-CN" b="1" dirty="0" smtClean="0">
                <a:latin typeface="微软雅黑" panose="020B0503020204020204" pitchFamily="34" charset="-122"/>
                <a:ea typeface="微软雅黑" panose="020B0503020204020204" pitchFamily="34" charset="-122"/>
              </a:rPr>
              <a:t>本</a:t>
            </a:r>
            <a:r>
              <a:rPr lang="zh-CN" altLang="zh-CN" b="1" dirty="0">
                <a:latin typeface="微软雅黑" panose="020B0503020204020204" pitchFamily="34" charset="-122"/>
                <a:ea typeface="微软雅黑" panose="020B0503020204020204" pitchFamily="34" charset="-122"/>
              </a:rPr>
              <a:t>工程项目的监理工作能够取得较好的效果，是我们始终贯彻了</a:t>
            </a:r>
            <a:r>
              <a:rPr lang="en-US" altLang="zh-CN"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严格监理、热情服务</a:t>
            </a:r>
            <a:r>
              <a:rPr lang="en-US" altLang="zh-CN"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的宗旨，严格、科学的贯彻、执行建设工程相关的法律法规、标准、规范；严格的遵守公正、诚信、科学的工作准则，以此取信于业主方和施工方，确保了此次监理工作的顺利进行。参建各方相互理解、相互配合、相互支持，是完成监理工作必不可少的外部条件，对此，我们十分感谢建设单位（业主）的对我们的信任和支持、感谢施工单位在工作上的配合和理解，使我们此次监理任务的得以顺利完成，对此表示感谢。</a:t>
            </a:r>
            <a:r>
              <a:rPr lang="en-US" altLang="zh-CN" b="1" dirty="0">
                <a:latin typeface="微软雅黑" panose="020B0503020204020204" pitchFamily="34" charset="-122"/>
                <a:ea typeface="微软雅黑" panose="020B0503020204020204" pitchFamily="34" charset="-122"/>
              </a:rPr>
              <a:t>         </a:t>
            </a:r>
            <a:endParaRPr lang="zh-CN"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33531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标题 3"/>
          <p:cNvSpPr txBox="1">
            <a:spLocks/>
          </p:cNvSpPr>
          <p:nvPr/>
        </p:nvSpPr>
        <p:spPr bwMode="auto">
          <a:xfrm>
            <a:off x="468313" y="2200275"/>
            <a:ext cx="3598862" cy="801688"/>
          </a:xfrm>
          <a:prstGeom prst="rect">
            <a:avLst/>
          </a:prstGeom>
          <a:noFill/>
          <a:ln w="9525">
            <a:noFill/>
            <a:miter lim="800000"/>
            <a:headEnd/>
            <a:tailEnd/>
          </a:ln>
        </p:spPr>
        <p:txBody>
          <a:bodyPr anchor="ctr"/>
          <a:lstStyle/>
          <a:p>
            <a:r>
              <a:rPr lang="zh-CN" altLang="en-US" sz="4400" b="1" dirty="0">
                <a:latin typeface="微软雅黑" pitchFamily="34" charset="-122"/>
                <a:ea typeface="微软雅黑" pitchFamily="34" charset="-122"/>
              </a:rPr>
              <a:t>谢谢各位</a:t>
            </a:r>
          </a:p>
        </p:txBody>
      </p:sp>
      <p:sp>
        <p:nvSpPr>
          <p:cNvPr id="12290" name="副标题 4"/>
          <p:cNvSpPr txBox="1">
            <a:spLocks/>
          </p:cNvSpPr>
          <p:nvPr/>
        </p:nvSpPr>
        <p:spPr bwMode="auto">
          <a:xfrm>
            <a:off x="473072" y="3357562"/>
            <a:ext cx="3598862" cy="433387"/>
          </a:xfrm>
          <a:prstGeom prst="rect">
            <a:avLst/>
          </a:prstGeom>
          <a:noFill/>
          <a:ln w="9525">
            <a:noFill/>
            <a:miter lim="800000"/>
            <a:headEnd/>
            <a:tailEnd/>
          </a:ln>
        </p:spPr>
        <p:txBody>
          <a:bodyPr/>
          <a:lstStyle/>
          <a:p>
            <a:pPr>
              <a:lnSpc>
                <a:spcPct val="120000"/>
              </a:lnSpc>
              <a:spcBef>
                <a:spcPct val="20000"/>
              </a:spcBef>
              <a:buFont typeface="Arial" charset="0"/>
              <a:buNone/>
            </a:pPr>
            <a:r>
              <a:rPr lang="zh-CN" altLang="en-US" dirty="0" smtClean="0">
                <a:latin typeface="微软雅黑" pitchFamily="34" charset="-122"/>
                <a:ea typeface="微软雅黑" pitchFamily="34" charset="-122"/>
                <a:cs typeface="Arial" charset="0"/>
              </a:rPr>
              <a:t>湖南长顺项目管理有限公司</a:t>
            </a:r>
            <a:endParaRPr lang="en-US" altLang="zh-CN" dirty="0" smtClean="0">
              <a:latin typeface="微软雅黑" pitchFamily="34" charset="-122"/>
              <a:ea typeface="微软雅黑" pitchFamily="34" charset="-122"/>
              <a:cs typeface="Arial" charset="0"/>
            </a:endParaRPr>
          </a:p>
          <a:p>
            <a:pPr>
              <a:lnSpc>
                <a:spcPct val="120000"/>
              </a:lnSpc>
              <a:spcBef>
                <a:spcPct val="20000"/>
              </a:spcBef>
            </a:pPr>
            <a:r>
              <a:rPr lang="en-US" sz="1000" dirty="0" smtClean="0"/>
              <a:t>Hunan </a:t>
            </a:r>
            <a:r>
              <a:rPr lang="en-US" sz="1000" dirty="0" err="1" smtClean="0"/>
              <a:t>Changshun</a:t>
            </a:r>
            <a:r>
              <a:rPr lang="en-US" sz="1000" dirty="0" smtClean="0"/>
              <a:t> Project Management Co., Ltd.</a:t>
            </a:r>
            <a:r>
              <a:rPr lang="en-US" dirty="0" smtClean="0"/>
              <a:t/>
            </a:r>
            <a:br>
              <a:rPr lang="en-US" dirty="0" smtClean="0"/>
            </a:br>
            <a:endParaRPr lang="en-US" dirty="0" smtClean="0"/>
          </a:p>
          <a:p>
            <a:pPr>
              <a:lnSpc>
                <a:spcPct val="120000"/>
              </a:lnSpc>
              <a:spcBef>
                <a:spcPct val="20000"/>
              </a:spcBef>
              <a:buFont typeface="Arial" charset="0"/>
              <a:buNone/>
            </a:pPr>
            <a:endParaRPr lang="zh-CN" altLang="en-US" dirty="0">
              <a:latin typeface="微软雅黑" pitchFamily="34" charset="-122"/>
              <a:ea typeface="微软雅黑" pitchFamily="34" charset="-122"/>
              <a:cs typeface="Arial" charset="0"/>
            </a:endParaRPr>
          </a:p>
        </p:txBody>
      </p:sp>
      <p:sp>
        <p:nvSpPr>
          <p:cNvPr id="12292" name="TextBox 4"/>
          <p:cNvSpPr txBox="1">
            <a:spLocks noChangeArrowheads="1"/>
          </p:cNvSpPr>
          <p:nvPr/>
        </p:nvSpPr>
        <p:spPr bwMode="auto">
          <a:xfrm>
            <a:off x="755650" y="4724400"/>
            <a:ext cx="184150" cy="385763"/>
          </a:xfrm>
          <a:prstGeom prst="rect">
            <a:avLst/>
          </a:prstGeom>
          <a:noFill/>
          <a:ln w="9525">
            <a:noFill/>
            <a:miter lim="800000"/>
            <a:headEnd/>
            <a:tailEnd/>
          </a:ln>
        </p:spPr>
        <p:txBody>
          <a:bodyPr wrap="none">
            <a:spAutoFit/>
          </a:bodyPr>
          <a:lstStyle/>
          <a:p>
            <a:pPr>
              <a:lnSpc>
                <a:spcPct val="120000"/>
              </a:lnSpc>
            </a:pPr>
            <a:endParaRPr lang="zh-CN" altLang="en-US" sz="1600">
              <a:solidFill>
                <a:srgbClr val="000000"/>
              </a:solidFill>
              <a:ea typeface="微软雅黑" pitchFamily="34" charset="-122"/>
              <a:cs typeface="Arial" charset="0"/>
            </a:endParaRPr>
          </a:p>
        </p:txBody>
      </p:sp>
      <p:pic>
        <p:nvPicPr>
          <p:cNvPr id="2050" name="Picture 2" descr="E:\2014.02\公司LOGO.jpg"/>
          <p:cNvPicPr>
            <a:picLocks noChangeAspect="1" noChangeArrowheads="1"/>
          </p:cNvPicPr>
          <p:nvPr/>
        </p:nvPicPr>
        <p:blipFill>
          <a:blip r:embed="rId2" cstate="print"/>
          <a:srcRect/>
          <a:stretch>
            <a:fillRect/>
          </a:stretch>
        </p:blipFill>
        <p:spPr bwMode="auto">
          <a:xfrm>
            <a:off x="642911" y="1285859"/>
            <a:ext cx="1162870" cy="94503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由Nordri®（www.nordridesign.com ） 设计提供">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ordri开发标准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1910E"/>
        </a:solidFill>
        <a:ln>
          <a:noFill/>
        </a:ln>
        <a:extLst>
          <a:ext uri="{91240B29-F687-4F45-9708-019B960494DF}">
            <a14:hiddenLine xmlns:a14="http://schemas.microsoft.com/office/drawing/2010/main" w="9525">
              <a:solidFill>
                <a:srgbClr val="000000"/>
              </a:solidFill>
              <a:round/>
              <a:headEnd/>
              <a:tailEnd/>
            </a14:hiddenLine>
          </a:ext>
        </a:extLst>
      </a:spPr>
      <a:bodyPr vert="horz" wrap="square" lIns="91440" tIns="45720" rIns="91440" bIns="45720" numCol="1" anchor="t" anchorCtr="0" compatLnSpc="1">
        <a:prstTxWarp prst="textNoShape">
          <a:avLst/>
        </a:prstTxWarp>
      </a:bodyPr>
      <a:lstStyle>
        <a:defPPr>
          <a:defRPr/>
        </a:defPPr>
      </a:lstStyle>
    </a:spDef>
    <a:txDef>
      <a:spPr>
        <a:noFill/>
      </a:spPr>
      <a:bodyPr wrap="none" rtlCol="0">
        <a:spAutoFit/>
      </a:bodyPr>
      <a:lstStyle>
        <a:defPPr>
          <a:lnSpc>
            <a:spcPct val="120000"/>
          </a:lnSpc>
          <a:defRPr sz="1600" dirty="0" err="1" smtClean="0">
            <a:solidFill>
              <a:prstClr val="black"/>
            </a:solidFill>
            <a:latin typeface="Arial" pitchFamily="34" charset="0"/>
            <a:ea typeface="微软雅黑" pitchFamily="34" charset="-122"/>
            <a:cs typeface="Arial" pitchFamily="34" charset="0"/>
          </a:defRPr>
        </a:defPPr>
      </a:lstStyle>
    </a:txDef>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自定义 1">
      <a:dk1>
        <a:sysClr val="windowText" lastClr="000000"/>
      </a:dk1>
      <a:lt1>
        <a:sysClr val="window" lastClr="FFFFFF"/>
      </a:lt1>
      <a:dk2>
        <a:srgbClr val="1F497D"/>
      </a:dk2>
      <a:lt2>
        <a:srgbClr val="EEECE1"/>
      </a:lt2>
      <a:accent1>
        <a:srgbClr val="4F81BD"/>
      </a:accent1>
      <a:accent2>
        <a:srgbClr val="C0504D"/>
      </a:accent2>
      <a:accent3>
        <a:srgbClr val="FFFF00"/>
      </a:accent3>
      <a:accent4>
        <a:srgbClr val="D99694"/>
      </a:accent4>
      <a:accent5>
        <a:srgbClr val="FFC000"/>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2530</TotalTime>
  <Words>1948</Words>
  <Application>Microsoft Office PowerPoint</Application>
  <PresentationFormat>全屏显示(4:3)</PresentationFormat>
  <Paragraphs>96</Paragraphs>
  <Slides>22</Slides>
  <Notes>4</Notes>
  <HiddenSlides>0</HiddenSlides>
  <MMClips>0</MMClips>
  <ScaleCrop>false</ScaleCrop>
  <HeadingPairs>
    <vt:vector size="4" baseType="variant">
      <vt:variant>
        <vt:lpstr>主题</vt:lpstr>
      </vt:variant>
      <vt:variant>
        <vt:i4>3</vt:i4>
      </vt:variant>
      <vt:variant>
        <vt:lpstr>幻灯片标题</vt:lpstr>
      </vt:variant>
      <vt:variant>
        <vt:i4>22</vt:i4>
      </vt:variant>
    </vt:vector>
  </HeadingPairs>
  <TitlesOfParts>
    <vt:vector size="25" baseType="lpstr">
      <vt:lpstr>由Nordri®（www.nordridesign.com ） 设计提供</vt:lpstr>
      <vt:lpstr>自定义设计方案</vt:lpstr>
      <vt:lpstr>Office 主题</vt:lpstr>
      <vt:lpstr>湖南长顺项目管理有限公司 Hunan Changshun Project Management Co., Ltd.</vt:lpstr>
      <vt:lpstr>PowerPoint 演示文稿</vt:lpstr>
      <vt:lpstr>万境财智中心工程</vt:lpstr>
      <vt:lpstr>一、工程概况</vt:lpstr>
      <vt:lpstr>一、工程概况</vt:lpstr>
      <vt:lpstr>二、参建单位</vt:lpstr>
      <vt:lpstr>PowerPoint 演示文稿</vt:lpstr>
      <vt:lpstr>PowerPoint 演示文稿</vt:lpstr>
      <vt:lpstr>四、监理工作开展情况</vt:lpstr>
      <vt:lpstr>四、监理工作开展情况</vt:lpstr>
      <vt:lpstr>四、监理工作开展情况</vt:lpstr>
      <vt:lpstr>四、监理工作开展情况</vt:lpstr>
      <vt:lpstr>PowerPoint 演示文稿</vt:lpstr>
      <vt:lpstr>PowerPoint 演示文稿</vt:lpstr>
      <vt:lpstr>PowerPoint 演示文稿</vt:lpstr>
      <vt:lpstr>PowerPoint 演示文稿</vt:lpstr>
      <vt:lpstr>PowerPoint 演示文稿</vt:lpstr>
      <vt:lpstr>PowerPoint 演示文稿</vt:lpstr>
      <vt:lpstr>八、绿色建筑技术及在施工过程中获得荣誉 </vt:lpstr>
      <vt:lpstr>PowerPoint 演示文稿</vt:lpstr>
      <vt:lpstr>十、结束语</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PPT模板/图示</dc:subject>
  <dc:creator>Nordri® Design</dc:creator>
  <dc:description>Nordri® _x000d_
专注于有效的信息传递设计_x000d_
www.nordridesign.com</dc:description>
  <cp:lastModifiedBy>user</cp:lastModifiedBy>
  <cp:revision>444</cp:revision>
  <dcterms:created xsi:type="dcterms:W3CDTF">2011-11-03T02:06:41Z</dcterms:created>
  <dcterms:modified xsi:type="dcterms:W3CDTF">2018-09-21T07:42:53Z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280499</vt:lpwstr>
  </property>
  <property fmtid="{D5CDD505-2E9C-101B-9397-08002B2CF9AE}" pid="3" name="NXPowerLiteSettings">
    <vt:lpwstr>F7000400038000</vt:lpwstr>
  </property>
  <property fmtid="{D5CDD505-2E9C-101B-9397-08002B2CF9AE}" pid="4" name="NXPowerLiteVersion">
    <vt:lpwstr>D5.0.6</vt:lpwstr>
  </property>
</Properties>
</file>